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6" r:id="rId1"/>
  </p:sldMasterIdLst>
  <p:sldIdLst>
    <p:sldId id="256" r:id="rId2"/>
    <p:sldId id="257" r:id="rId3"/>
    <p:sldId id="258" r:id="rId4"/>
    <p:sldId id="259" r:id="rId5"/>
    <p:sldId id="260" r:id="rId6"/>
    <p:sldId id="261" r:id="rId7"/>
    <p:sldId id="262" r:id="rId8"/>
    <p:sldId id="263" r:id="rId9"/>
    <p:sldId id="271" r:id="rId10"/>
    <p:sldId id="280" r:id="rId11"/>
    <p:sldId id="265" r:id="rId12"/>
    <p:sldId id="278" r:id="rId13"/>
    <p:sldId id="279" r:id="rId14"/>
    <p:sldId id="281" r:id="rId15"/>
    <p:sldId id="282" r:id="rId16"/>
    <p:sldId id="27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0EBE"/>
    <a:srgbClr val="0070C0"/>
    <a:srgbClr val="F0A434"/>
    <a:srgbClr val="0CB4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74" d="100"/>
          <a:sy n="74" d="100"/>
        </p:scale>
        <p:origin x="57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5/13/2025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8184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79002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5/13/2025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70846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5/13/2025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57705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5/13/2025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17306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35602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43407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75109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5/13/2025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331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8830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5/13/2025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3335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777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3908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38055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5323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87145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370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5/13/2025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4176158"/>
      </p:ext>
    </p:extLst>
  </p:cSld>
  <p:clrMap bg1="dk1" tx1="lt1" bg2="dk2" tx2="lt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www.researchgate.net/publication/384035202_Coaching_and_Mentoring_Resource_Manual" TargetMode="External"/><Relationship Id="rId13" Type="http://schemas.openxmlformats.org/officeDocument/2006/relationships/hyperlink" Target="https://www.cipd.org/en/knowledge/factsheets/coaching-mentoring-factsheet/" TargetMode="External"/><Relationship Id="rId3" Type="http://schemas.openxmlformats.org/officeDocument/2006/relationships/hyperlink" Target="https://www.coursehero.com/file/222491020/Enhancing-Sustainable-Growth-through-Coaching-and-Mentoring-at-RSLpptx/" TargetMode="External"/><Relationship Id="rId7" Type="http://schemas.openxmlformats.org/officeDocument/2006/relationships/hyperlink" Target="https://www.personio.com/hr-lexicon/coaching-models/" TargetMode="External"/><Relationship Id="rId12" Type="http://schemas.openxmlformats.org/officeDocument/2006/relationships/hyperlink" Target="https://www.lboro.ac.uk/study/access-participation/impact-report-2023-24/progression/" TargetMode="Externa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www.garmonchemicals.com/en/sustainability/mrsl-rsl" TargetMode="External"/><Relationship Id="rId11" Type="http://schemas.openxmlformats.org/officeDocument/2006/relationships/hyperlink" Target="http://www.rsl.org.ls/sites/default/files/2024-06/2024-2027%20Strategy%20Document%20-%20Lesokoana_0.pdf" TargetMode="External"/><Relationship Id="rId5" Type="http://schemas.openxmlformats.org/officeDocument/2006/relationships/hyperlink" Target="https://www.civilservicecollege.org.uk/news-the-effects-of-coaching-and-mentoring-on-team-development-and-effectiveness-217" TargetMode="External"/><Relationship Id="rId10" Type="http://schemas.openxmlformats.org/officeDocument/2006/relationships/hyperlink" Target="from%20https:/pmc.ncbi.nlm.nih.gov/articles/PMC5991173/" TargetMode="External"/><Relationship Id="rId4" Type="http://schemas.openxmlformats.org/officeDocument/2006/relationships/hyperlink" Target="https://onlinelibrary.wiley.com/doi/abs/10.1002/9781119656913.ch19" TargetMode="External"/><Relationship Id="rId9" Type="http://schemas.openxmlformats.org/officeDocument/2006/relationships/hyperlink" Target="https://www.rslaustralia.org/latest-news"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230EBE"/>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89396" y="266354"/>
            <a:ext cx="11140672" cy="1481070"/>
          </a:xfrm>
        </p:spPr>
        <p:txBody>
          <a:bodyPr>
            <a:noAutofit/>
          </a:bodyPr>
          <a:lstStyle/>
          <a:p>
            <a:pPr algn="ctr"/>
            <a:r>
              <a:rPr lang="en-US" sz="4400" b="1" dirty="0" smtClean="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rPr>
              <a:t>C</a:t>
            </a:r>
            <a:r>
              <a:rPr lang="en-US" sz="4400" b="1" cap="none" dirty="0" smtClean="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rPr>
              <a:t>oaching and mentoring for capability building at </a:t>
            </a:r>
            <a:r>
              <a:rPr lang="en-US" sz="4400" b="1" dirty="0" smtClean="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rPr>
              <a:t>RSL</a:t>
            </a:r>
            <a:endParaRPr lang="en-US" sz="4400" b="1" dirty="0">
              <a:gradFill>
                <a:gsLst>
                  <a:gs pos="0">
                    <a:schemeClr val="tx1"/>
                  </a:gs>
                  <a:gs pos="46019">
                    <a:schemeClr val="tx1"/>
                  </a:gs>
                  <a:gs pos="29230">
                    <a:schemeClr val="tx1"/>
                  </a:gs>
                  <a:gs pos="74000">
                    <a:srgbClr val="230EBE"/>
                  </a:gs>
                  <a:gs pos="90259">
                    <a:srgbClr val="230EBE"/>
                  </a:gs>
                  <a:gs pos="83000">
                    <a:srgbClr val="230EBE"/>
                  </a:gs>
                  <a:gs pos="100000">
                    <a:schemeClr val="bg1"/>
                  </a:gs>
                </a:gsLst>
                <a:lin ang="5400000" scaled="1"/>
              </a:gradFill>
              <a:latin typeface="Imprint MT Shadow" panose="04020605060303030202" pitchFamily="82" charset="0"/>
            </a:endParaRPr>
          </a:p>
        </p:txBody>
      </p:sp>
      <p:pic>
        <p:nvPicPr>
          <p:cNvPr id="4" name="Picture 3"/>
          <p:cNvPicPr>
            <a:picLocks noChangeAspect="1"/>
          </p:cNvPicPr>
          <p:nvPr/>
        </p:nvPicPr>
        <p:blipFill>
          <a:blip r:embed="rId2"/>
          <a:stretch>
            <a:fillRect/>
          </a:stretch>
        </p:blipFill>
        <p:spPr>
          <a:xfrm>
            <a:off x="2949263" y="1434349"/>
            <a:ext cx="6529588" cy="4496941"/>
          </a:xfrm>
          <a:prstGeom prst="rect">
            <a:avLst/>
          </a:prstGeom>
          <a:effectLst>
            <a:softEdge rad="635000"/>
          </a:effectLst>
        </p:spPr>
      </p:pic>
      <p:sp>
        <p:nvSpPr>
          <p:cNvPr id="3" name="Subtitle 2"/>
          <p:cNvSpPr>
            <a:spLocks noGrp="1"/>
          </p:cNvSpPr>
          <p:nvPr>
            <p:ph type="subTitle" idx="1"/>
          </p:nvPr>
        </p:nvSpPr>
        <p:spPr>
          <a:xfrm>
            <a:off x="2087357" y="5429014"/>
            <a:ext cx="8472337" cy="799330"/>
          </a:xfrm>
        </p:spPr>
        <p:txBody>
          <a:bodyPr anchor="ctr">
            <a:noAutofit/>
          </a:bodyPr>
          <a:lstStyle/>
          <a:p>
            <a:pPr algn="ctr"/>
            <a:r>
              <a:rPr lang="en-US"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Enhancing Professionalism and Reducing Conflict</a:t>
            </a:r>
          </a:p>
        </p:txBody>
      </p:sp>
    </p:spTree>
    <p:extLst>
      <p:ext uri="{BB962C8B-B14F-4D97-AF65-F5344CB8AC3E}">
        <p14:creationId xmlns:p14="http://schemas.microsoft.com/office/powerpoint/2010/main" val="207710269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46914">
              <a:srgbClr val="0070C0"/>
            </a:gs>
            <a:gs pos="0">
              <a:schemeClr val="bg1"/>
            </a:gs>
            <a:gs pos="74000">
              <a:srgbClr val="0070C0"/>
            </a:gs>
            <a:gs pos="90259">
              <a:srgbClr val="0070C0"/>
            </a:gs>
            <a:gs pos="83000">
              <a:srgbClr val="0070C0"/>
            </a:gs>
            <a:gs pos="37148">
              <a:schemeClr val="bg1"/>
            </a:gs>
            <a:gs pos="100000">
              <a:srgbClr val="230EBE"/>
            </a:gs>
          </a:gsLst>
          <a:lin ang="5400000" scaled="1"/>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453684" y="921332"/>
            <a:ext cx="5284631" cy="884123"/>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xpected</a:t>
            </a: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 </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outcomes</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5" name="Picture 4"/>
          <p:cNvPicPr>
            <a:picLocks noChangeAspect="1"/>
          </p:cNvPicPr>
          <p:nvPr/>
        </p:nvPicPr>
        <p:blipFill>
          <a:blip r:embed="rId2"/>
          <a:stretch>
            <a:fillRect/>
          </a:stretch>
        </p:blipFill>
        <p:spPr>
          <a:xfrm>
            <a:off x="72980" y="-244699"/>
            <a:ext cx="4232856" cy="2730321"/>
          </a:xfrm>
          <a:prstGeom prst="rect">
            <a:avLst/>
          </a:prstGeom>
          <a:effectLst>
            <a:softEdge rad="635000"/>
          </a:effectLst>
        </p:spPr>
      </p:pic>
      <p:sp>
        <p:nvSpPr>
          <p:cNvPr id="4" name="Content Placeholder 3"/>
          <p:cNvSpPr>
            <a:spLocks noGrp="1"/>
          </p:cNvSpPr>
          <p:nvPr>
            <p:ph idx="1"/>
          </p:nvPr>
        </p:nvSpPr>
        <p:spPr>
          <a:xfrm>
            <a:off x="685800" y="2040013"/>
            <a:ext cx="10820400" cy="4347908"/>
          </a:xfrm>
        </p:spPr>
        <p:txBody>
          <a:bodyPr>
            <a:noAutofit/>
          </a:bodyPr>
          <a:lstStyle/>
          <a:p>
            <a:pPr algn="just"/>
            <a:r>
              <a:rPr lang="en-US" sz="2400" dirty="0">
                <a:latin typeface="Times New Roman" panose="02020603050405020304" pitchFamily="18" charset="0"/>
                <a:cs typeface="Times New Roman" panose="02020603050405020304" pitchFamily="18" charset="0"/>
              </a:rPr>
              <a:t>Enhanced </a:t>
            </a:r>
            <a:r>
              <a:rPr lang="en-US" sz="2400" dirty="0" smtClean="0">
                <a:latin typeface="Times New Roman" panose="02020603050405020304" pitchFamily="18" charset="0"/>
                <a:cs typeface="Times New Roman" panose="02020603050405020304" pitchFamily="18" charset="0"/>
              </a:rPr>
              <a:t>professionalism</a:t>
            </a:r>
            <a:r>
              <a:rPr lang="en-US" sz="2400" dirty="0">
                <a:latin typeface="Times New Roman" panose="02020603050405020304" pitchFamily="18" charset="0"/>
                <a:cs typeface="Times New Roman" panose="02020603050405020304" pitchFamily="18" charset="0"/>
              </a:rPr>
              <a:t>: Young managers will improve their behavior, communication, and service standards</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Better </a:t>
            </a:r>
            <a:r>
              <a:rPr lang="en-US" sz="2400" dirty="0" smtClean="0">
                <a:latin typeface="Times New Roman" panose="02020603050405020304" pitchFamily="18" charset="0"/>
                <a:cs typeface="Times New Roman" panose="02020603050405020304" pitchFamily="18" charset="0"/>
              </a:rPr>
              <a:t>stakeholder relationships: </a:t>
            </a:r>
            <a:r>
              <a:rPr lang="en-US" sz="2400" dirty="0">
                <a:latin typeface="Times New Roman" panose="02020603050405020304" pitchFamily="18" charset="0"/>
                <a:cs typeface="Times New Roman" panose="02020603050405020304" pitchFamily="18" charset="0"/>
              </a:rPr>
              <a:t>Professional and courteous communication will result in more robust external alliances and fewer grievances</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Decreased </a:t>
            </a:r>
            <a:r>
              <a:rPr lang="en-US" sz="2400" dirty="0" smtClean="0">
                <a:latin typeface="Times New Roman" panose="02020603050405020304" pitchFamily="18" charset="0"/>
                <a:cs typeface="Times New Roman" panose="02020603050405020304" pitchFamily="18" charset="0"/>
              </a:rPr>
              <a:t>internal conflicts</a:t>
            </a:r>
            <a:r>
              <a:rPr lang="en-US" sz="2400" dirty="0">
                <a:latin typeface="Times New Roman" panose="02020603050405020304" pitchFamily="18" charset="0"/>
                <a:cs typeface="Times New Roman" panose="02020603050405020304" pitchFamily="18" charset="0"/>
              </a:rPr>
              <a:t>: By enhancing teamwork and interpersonal skills, coaching will lessen stress among employees</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Improved </a:t>
            </a:r>
            <a:r>
              <a:rPr lang="en-US" sz="2400" dirty="0" smtClean="0">
                <a:latin typeface="Times New Roman" panose="02020603050405020304" pitchFamily="18" charset="0"/>
                <a:cs typeface="Times New Roman" panose="02020603050405020304" pitchFamily="18" charset="0"/>
              </a:rPr>
              <a:t>staff development</a:t>
            </a:r>
            <a:r>
              <a:rPr lang="en-US" sz="2400" dirty="0">
                <a:latin typeface="Times New Roman" panose="02020603050405020304" pitchFamily="18" charset="0"/>
                <a:cs typeface="Times New Roman" panose="02020603050405020304" pitchFamily="18" charset="0"/>
              </a:rPr>
              <a:t>: Mentoring will assist employees in establishing objectives, developing in their positions, and getting ready for leadership in the future</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Sustainable </a:t>
            </a:r>
            <a:r>
              <a:rPr lang="en-US" sz="2400" dirty="0" smtClean="0">
                <a:latin typeface="Times New Roman" panose="02020603050405020304" pitchFamily="18" charset="0"/>
                <a:cs typeface="Times New Roman" panose="02020603050405020304" pitchFamily="18" charset="0"/>
              </a:rPr>
              <a:t>business growth</a:t>
            </a:r>
            <a:r>
              <a:rPr lang="en-US" sz="2400" dirty="0">
                <a:latin typeface="Times New Roman" panose="02020603050405020304" pitchFamily="18" charset="0"/>
                <a:cs typeface="Times New Roman" panose="02020603050405020304" pitchFamily="18" charset="0"/>
              </a:rPr>
              <a:t>: Long-term creativity and competitive advantage will be facilitated by a knowledgeable, driven workforce.</a:t>
            </a:r>
          </a:p>
        </p:txBody>
      </p:sp>
    </p:spTree>
    <p:extLst>
      <p:ext uri="{BB962C8B-B14F-4D97-AF65-F5344CB8AC3E}">
        <p14:creationId xmlns:p14="http://schemas.microsoft.com/office/powerpoint/2010/main" val="24383677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466045" y="848718"/>
            <a:ext cx="9259910" cy="819728"/>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hallenges in implementing coaching &amp; mentoring</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2" name="Picture 1"/>
          <p:cNvPicPr>
            <a:picLocks noChangeAspect="1"/>
          </p:cNvPicPr>
          <p:nvPr/>
        </p:nvPicPr>
        <p:blipFill>
          <a:blip r:embed="rId2"/>
          <a:stretch>
            <a:fillRect/>
          </a:stretch>
        </p:blipFill>
        <p:spPr>
          <a:xfrm>
            <a:off x="8190964" y="4340180"/>
            <a:ext cx="4001036" cy="2517820"/>
          </a:xfrm>
          <a:prstGeom prst="rect">
            <a:avLst/>
          </a:prstGeom>
          <a:effectLst>
            <a:softEdge rad="635000"/>
          </a:effectLst>
        </p:spPr>
      </p:pic>
      <p:sp>
        <p:nvSpPr>
          <p:cNvPr id="4" name="Content Placeholder 3"/>
          <p:cNvSpPr>
            <a:spLocks noGrp="1"/>
          </p:cNvSpPr>
          <p:nvPr>
            <p:ph idx="1"/>
          </p:nvPr>
        </p:nvSpPr>
        <p:spPr>
          <a:xfrm>
            <a:off x="685800" y="1769557"/>
            <a:ext cx="10820400" cy="4167604"/>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Time Restrictions: Managers and staff may find it challenging to meet on a regular basis due to hectic schedules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Absence of Competent Mentors/Coaches: Some team members might not have the education or experience necessary to mentor others successfully</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Employee Resistance: If not properly explained, some employees may view coaching as critique or coaching as superfluous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Inconsistent Commitment: Some mentors or mentors might not give the process their all if there are unclear expectations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Monitoring and Evaluation Challenges: Without the right tools or KPIs, it can be difficult to monitor progress and gauge the effectiveness of coaching or mentoring.</a:t>
            </a:r>
          </a:p>
        </p:txBody>
      </p:sp>
    </p:spTree>
    <p:extLst>
      <p:ext uri="{BB962C8B-B14F-4D97-AF65-F5344CB8AC3E}">
        <p14:creationId xmlns:p14="http://schemas.microsoft.com/office/powerpoint/2010/main" val="38474690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523731" y="981312"/>
            <a:ext cx="9144537" cy="819728"/>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vercoming implementation challenges</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3" name="Picture 2"/>
          <p:cNvPicPr>
            <a:picLocks noChangeAspect="1"/>
          </p:cNvPicPr>
          <p:nvPr/>
        </p:nvPicPr>
        <p:blipFill>
          <a:blip r:embed="rId2"/>
          <a:stretch>
            <a:fillRect/>
          </a:stretch>
        </p:blipFill>
        <p:spPr>
          <a:xfrm>
            <a:off x="9350062" y="-89636"/>
            <a:ext cx="2841939" cy="3051777"/>
          </a:xfrm>
          <a:prstGeom prst="rect">
            <a:avLst/>
          </a:prstGeom>
          <a:effectLst>
            <a:softEdge rad="635000"/>
          </a:effectLst>
        </p:spPr>
      </p:pic>
      <p:sp>
        <p:nvSpPr>
          <p:cNvPr id="4" name="Content Placeholder 3"/>
          <p:cNvSpPr>
            <a:spLocks noGrp="1"/>
          </p:cNvSpPr>
          <p:nvPr>
            <p:ph idx="1"/>
          </p:nvPr>
        </p:nvSpPr>
        <p:spPr>
          <a:xfrm>
            <a:off x="685800" y="2258955"/>
            <a:ext cx="10820400" cy="4167604"/>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Plan Frequent Sessions: Establish predetermined times for coaching and mentoring to guarantee both parties' commitment and consistency</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Give coaches and mentors basic training</a:t>
            </a:r>
            <a:r>
              <a:rPr lang="en-US" dirty="0" smtClean="0">
                <a:latin typeface="Times New Roman" panose="02020603050405020304" pitchFamily="18" charset="0"/>
                <a:cs typeface="Times New Roman" panose="02020603050405020304" pitchFamily="18" charset="0"/>
              </a:rPr>
              <a:t>: Give </a:t>
            </a:r>
            <a:r>
              <a:rPr lang="en-US" dirty="0">
                <a:latin typeface="Times New Roman" panose="02020603050405020304" pitchFamily="18" charset="0"/>
                <a:cs typeface="Times New Roman" panose="02020603050405020304" pitchFamily="18" charset="0"/>
              </a:rPr>
              <a:t>senior employees the coaching skills they need, including how to use models like GROW, give feedback, and actively listen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Raise Employee Awareness: To allay employee apprehension, resistance, or misunderstanding, clearly communicate the goals and advantages of coaching and mentoring</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Align with Company Goals: To boost management support and relevance, tie coaching and mentoring results to performance targets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Employ Easy Monitoring Tools: Use progress tracking sheets, feedback forms, and checklists to assess success and make necessary corrections.</a:t>
            </a:r>
          </a:p>
        </p:txBody>
      </p:sp>
    </p:spTree>
    <p:extLst>
      <p:ext uri="{BB962C8B-B14F-4D97-AF65-F5344CB8AC3E}">
        <p14:creationId xmlns:p14="http://schemas.microsoft.com/office/powerpoint/2010/main" val="237292624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145683" y="1027388"/>
            <a:ext cx="9900634" cy="819728"/>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S</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uccess indicators for </a:t>
            </a: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RSL</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2" name="Picture 1"/>
          <p:cNvPicPr>
            <a:picLocks noChangeAspect="1"/>
          </p:cNvPicPr>
          <p:nvPr/>
        </p:nvPicPr>
        <p:blipFill>
          <a:blip r:embed="rId2"/>
          <a:stretch>
            <a:fillRect/>
          </a:stretch>
        </p:blipFill>
        <p:spPr>
          <a:xfrm>
            <a:off x="8165206" y="-1"/>
            <a:ext cx="4026794" cy="2255005"/>
          </a:xfrm>
          <a:prstGeom prst="rect">
            <a:avLst/>
          </a:prstGeom>
          <a:effectLst>
            <a:softEdge rad="635000"/>
          </a:effectLst>
        </p:spPr>
      </p:pic>
      <p:sp>
        <p:nvSpPr>
          <p:cNvPr id="4" name="Content Placeholder 3"/>
          <p:cNvSpPr>
            <a:spLocks noGrp="1"/>
          </p:cNvSpPr>
          <p:nvPr>
            <p:ph idx="1"/>
          </p:nvPr>
        </p:nvSpPr>
        <p:spPr>
          <a:xfrm>
            <a:off x="685800" y="2258955"/>
            <a:ext cx="10820400" cy="4167604"/>
          </a:xfrm>
        </p:spPr>
        <p:txBody>
          <a:bodyPr>
            <a:normAutofit lnSpcReduction="10000"/>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Decrease in </a:t>
            </a:r>
            <a:r>
              <a:rPr lang="en-US" dirty="0" smtClean="0">
                <a:latin typeface="Times New Roman" panose="02020603050405020304" pitchFamily="18" charset="0"/>
                <a:cs typeface="Times New Roman" panose="02020603050405020304" pitchFamily="18" charset="0"/>
              </a:rPr>
              <a:t>stakeholder complaints</a:t>
            </a:r>
            <a:r>
              <a:rPr lang="en-US" dirty="0">
                <a:latin typeface="Times New Roman" panose="02020603050405020304" pitchFamily="18" charset="0"/>
                <a:cs typeface="Times New Roman" panose="02020603050405020304" pitchFamily="18" charset="0"/>
              </a:rPr>
              <a:t>: Young employees' enhanced professionalism and communication skills ought to result in more favorable comments from partners and clients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Better Collaboration and Teamwork: There are fewer internal disputes and departments work together more effectively</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Increased </a:t>
            </a:r>
            <a:r>
              <a:rPr lang="en-US" dirty="0" smtClean="0">
                <a:latin typeface="Times New Roman" panose="02020603050405020304" pitchFamily="18" charset="0"/>
                <a:cs typeface="Times New Roman" panose="02020603050405020304" pitchFamily="18" charset="0"/>
              </a:rPr>
              <a:t>staff engagement and retention: </a:t>
            </a:r>
            <a:r>
              <a:rPr lang="en-US" dirty="0">
                <a:latin typeface="Times New Roman" panose="02020603050405020304" pitchFamily="18" charset="0"/>
                <a:cs typeface="Times New Roman" panose="02020603050405020304" pitchFamily="18" charset="0"/>
              </a:rPr>
              <a:t>When workers feel encouraged to advance, job satisfaction and attrition rates rise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Development of </a:t>
            </a:r>
            <a:r>
              <a:rPr lang="en-US" dirty="0" smtClean="0">
                <a:latin typeface="Times New Roman" panose="02020603050405020304" pitchFamily="18" charset="0"/>
                <a:cs typeface="Times New Roman" panose="02020603050405020304" pitchFamily="18" charset="0"/>
              </a:rPr>
              <a:t>visible leadership</a:t>
            </a:r>
            <a:r>
              <a:rPr lang="en-US" dirty="0">
                <a:latin typeface="Times New Roman" panose="02020603050405020304" pitchFamily="18" charset="0"/>
                <a:cs typeface="Times New Roman" panose="02020603050405020304" pitchFamily="18" charset="0"/>
              </a:rPr>
              <a:t>: Junior employees start to assume greater responsibility and exhibit leadership traits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Increase in </a:t>
            </a:r>
            <a:r>
              <a:rPr lang="en-US" dirty="0" smtClean="0">
                <a:latin typeface="Times New Roman" panose="02020603050405020304" pitchFamily="18" charset="0"/>
                <a:cs typeface="Times New Roman" panose="02020603050405020304" pitchFamily="18" charset="0"/>
              </a:rPr>
              <a:t>initiative and innovation: </a:t>
            </a:r>
            <a:r>
              <a:rPr lang="en-US" dirty="0">
                <a:latin typeface="Times New Roman" panose="02020603050405020304" pitchFamily="18" charset="0"/>
                <a:cs typeface="Times New Roman" panose="02020603050405020304" pitchFamily="18" charset="0"/>
              </a:rPr>
              <a:t>Workers feel more comfortable offering fresh suggestions for service enhancements and sharing innovative ideas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Regular </a:t>
            </a:r>
            <a:r>
              <a:rPr lang="en-US" dirty="0" smtClean="0">
                <a:latin typeface="Times New Roman" panose="02020603050405020304" pitchFamily="18" charset="0"/>
                <a:cs typeface="Times New Roman" panose="02020603050405020304" pitchFamily="18" charset="0"/>
              </a:rPr>
              <a:t>reachment of personal development objectives: </a:t>
            </a:r>
            <a:r>
              <a:rPr lang="en-US" dirty="0">
                <a:latin typeface="Times New Roman" panose="02020603050405020304" pitchFamily="18" charset="0"/>
                <a:cs typeface="Times New Roman" panose="02020603050405020304" pitchFamily="18" charset="0"/>
              </a:rPr>
              <a:t>Mentees demonstrate advancement in the areas that coaching and mentoring are intended to address.</a:t>
            </a:r>
          </a:p>
        </p:txBody>
      </p:sp>
    </p:spTree>
    <p:extLst>
      <p:ext uri="{BB962C8B-B14F-4D97-AF65-F5344CB8AC3E}">
        <p14:creationId xmlns:p14="http://schemas.microsoft.com/office/powerpoint/2010/main" val="361447303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2451279" y="1025413"/>
            <a:ext cx="7495504" cy="819728"/>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onclusion and recommendation</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3" name="Picture 2"/>
          <p:cNvPicPr>
            <a:picLocks noChangeAspect="1"/>
          </p:cNvPicPr>
          <p:nvPr/>
        </p:nvPicPr>
        <p:blipFill>
          <a:blip r:embed="rId2"/>
          <a:stretch>
            <a:fillRect/>
          </a:stretch>
        </p:blipFill>
        <p:spPr>
          <a:xfrm>
            <a:off x="0" y="0"/>
            <a:ext cx="3554570" cy="2627290"/>
          </a:xfrm>
          <a:prstGeom prst="rect">
            <a:avLst/>
          </a:prstGeom>
          <a:effectLst>
            <a:softEdge rad="635000"/>
          </a:effectLst>
        </p:spPr>
      </p:pic>
      <p:sp>
        <p:nvSpPr>
          <p:cNvPr id="4" name="Content Placeholder 3"/>
          <p:cNvSpPr>
            <a:spLocks noGrp="1"/>
          </p:cNvSpPr>
          <p:nvPr>
            <p:ph idx="1"/>
          </p:nvPr>
        </p:nvSpPr>
        <p:spPr>
          <a:xfrm>
            <a:off x="788831" y="2255003"/>
            <a:ext cx="10820400" cy="4167604"/>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Conclusion</a:t>
            </a:r>
            <a:r>
              <a:rPr lang="en-US" dirty="0" smtClean="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order to address RSL's current </a:t>
            </a:r>
            <a:r>
              <a:rPr lang="en-US" dirty="0" smtClean="0">
                <a:latin typeface="Times New Roman" panose="02020603050405020304" pitchFamily="18" charset="0"/>
                <a:cs typeface="Times New Roman" panose="02020603050405020304" pitchFamily="18" charset="0"/>
              </a:rPr>
              <a:t>issues such </a:t>
            </a:r>
            <a:r>
              <a:rPr lang="en-US" dirty="0">
                <a:latin typeface="Times New Roman" panose="02020603050405020304" pitchFamily="18" charset="0"/>
                <a:cs typeface="Times New Roman" panose="02020603050405020304" pitchFamily="18" charset="0"/>
              </a:rPr>
              <a:t>as unprofessional behavior, an increase in conflicts, and a lack of structured </a:t>
            </a:r>
            <a:r>
              <a:rPr lang="en-US" dirty="0" smtClean="0">
                <a:latin typeface="Times New Roman" panose="02020603050405020304" pitchFamily="18" charset="0"/>
                <a:cs typeface="Times New Roman" panose="02020603050405020304" pitchFamily="18" charset="0"/>
              </a:rPr>
              <a:t>development coaching </a:t>
            </a:r>
            <a:r>
              <a:rPr lang="en-US" dirty="0">
                <a:latin typeface="Times New Roman" panose="02020603050405020304" pitchFamily="18" charset="0"/>
                <a:cs typeface="Times New Roman" panose="02020603050405020304" pitchFamily="18" charset="0"/>
              </a:rPr>
              <a:t>and mentoring are crucial tools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These procedures will help foster a positive workplace culture and get young executives ready for leadership roles in the future</a:t>
            </a:r>
            <a:r>
              <a:rPr lang="en-US"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Recommendation</a:t>
            </a:r>
            <a:r>
              <a:rPr lang="en-US" dirty="0" smtClean="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Start with important departments like the inbound and Outbound communication Tours and implement a structured mentoring and coaching program for six months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Coaching sessions should be guided by the GROW model</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guarantee consistency, designate seasoned mentors and offer fundamental instruction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Regular reviews, feedback, and performance metrics can be used to track progress.</a:t>
            </a:r>
          </a:p>
        </p:txBody>
      </p:sp>
    </p:spTree>
    <p:extLst>
      <p:ext uri="{BB962C8B-B14F-4D97-AF65-F5344CB8AC3E}">
        <p14:creationId xmlns:p14="http://schemas.microsoft.com/office/powerpoint/2010/main" val="1267068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2438400" y="279756"/>
            <a:ext cx="7495504" cy="673281"/>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eferences</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2" name="Picture 1"/>
          <p:cNvPicPr>
            <a:picLocks noChangeAspect="1"/>
          </p:cNvPicPr>
          <p:nvPr/>
        </p:nvPicPr>
        <p:blipFill>
          <a:blip r:embed="rId2"/>
          <a:stretch>
            <a:fillRect/>
          </a:stretch>
        </p:blipFill>
        <p:spPr>
          <a:xfrm>
            <a:off x="9719257" y="-327419"/>
            <a:ext cx="2871988" cy="2014551"/>
          </a:xfrm>
          <a:prstGeom prst="rect">
            <a:avLst/>
          </a:prstGeom>
          <a:effectLst>
            <a:softEdge rad="635000"/>
          </a:effectLst>
        </p:spPr>
      </p:pic>
      <p:sp>
        <p:nvSpPr>
          <p:cNvPr id="4" name="Content Placeholder 3"/>
          <p:cNvSpPr>
            <a:spLocks noGrp="1"/>
          </p:cNvSpPr>
          <p:nvPr>
            <p:ph idx="1"/>
          </p:nvPr>
        </p:nvSpPr>
        <p:spPr>
          <a:xfrm>
            <a:off x="775952" y="953037"/>
            <a:ext cx="10820400" cy="5434884"/>
          </a:xfrm>
        </p:spPr>
        <p:txBody>
          <a:bodyPr>
            <a:normAutofit fontScale="25000" lnSpcReduction="20000"/>
          </a:bodyPr>
          <a:lstStyle/>
          <a:p>
            <a:pPr>
              <a:lnSpc>
                <a:spcPct val="120000"/>
              </a:lnSpc>
              <a:buFont typeface="Wingdings" panose="05000000000000000000" pitchFamily="2" charset="2"/>
              <a:buChar char="v"/>
            </a:pPr>
            <a:r>
              <a:rPr lang="en-US" sz="5400" dirty="0" err="1">
                <a:latin typeface="Times New Roman" panose="02020603050405020304" pitchFamily="18" charset="0"/>
                <a:cs typeface="Times New Roman" panose="02020603050405020304" pitchFamily="18" charset="0"/>
              </a:rPr>
              <a:t>Abeykoon</a:t>
            </a:r>
            <a:r>
              <a:rPr lang="en-US" sz="5400" dirty="0">
                <a:latin typeface="Times New Roman" panose="02020603050405020304" pitchFamily="18" charset="0"/>
                <a:cs typeface="Times New Roman" panose="02020603050405020304" pitchFamily="18" charset="0"/>
              </a:rPr>
              <a:t>, T. (2025). ENHANCING SUSTAINABLE GROWTH THROUGH COACHING AND MENTORING AT REISE SOROVER LTD (RSL). Retrieved from </a:t>
            </a:r>
            <a:r>
              <a:rPr lang="en-US" sz="5400" dirty="0">
                <a:latin typeface="Times New Roman" panose="02020603050405020304" pitchFamily="18" charset="0"/>
                <a:cs typeface="Times New Roman" panose="02020603050405020304" pitchFamily="18" charset="0"/>
                <a:hlinkClick r:id="rId3"/>
              </a:rPr>
              <a:t>https://www.coursehero.com/file/222491020/Enhancing-Sustainable-Growth-through-Coaching-and-Mentoring-at-RSLpptx/</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err="1">
                <a:latin typeface="Times New Roman" panose="02020603050405020304" pitchFamily="18" charset="0"/>
                <a:cs typeface="Times New Roman" panose="02020603050405020304" pitchFamily="18" charset="0"/>
              </a:rPr>
              <a:t>Bachkirova</a:t>
            </a:r>
            <a:r>
              <a:rPr lang="en-US" sz="5400" dirty="0">
                <a:latin typeface="Times New Roman" panose="02020603050405020304" pitchFamily="18" charset="0"/>
                <a:cs typeface="Times New Roman" panose="02020603050405020304" pitchFamily="18" charset="0"/>
              </a:rPr>
              <a:t>, T. (2020). Evaluating a Coaching and Mentoring Program. Retrieved from </a:t>
            </a:r>
            <a:r>
              <a:rPr lang="en-US" sz="5400" dirty="0">
                <a:latin typeface="Times New Roman" panose="02020603050405020304" pitchFamily="18" charset="0"/>
                <a:cs typeface="Times New Roman" panose="02020603050405020304" pitchFamily="18" charset="0"/>
                <a:hlinkClick r:id="rId4"/>
              </a:rPr>
              <a:t>https://onlinelibrary.wiley.com/doi/abs/10.1002/9781119656913.ch19</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College, C. S. (2025). The effects of coaching and mentoring on team development and effectiveness. Retrieved from </a:t>
            </a:r>
            <a:r>
              <a:rPr lang="en-US" sz="5400" dirty="0">
                <a:latin typeface="Times New Roman" panose="02020603050405020304" pitchFamily="18" charset="0"/>
                <a:cs typeface="Times New Roman" panose="02020603050405020304" pitchFamily="18" charset="0"/>
                <a:hlinkClick r:id="rId5"/>
              </a:rPr>
              <a:t>https://www.civilservicecollege.org.uk/news-the-effects-of-coaching-and-mentoring-on-team-development-and-effectiveness-217</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err="1">
                <a:latin typeface="Times New Roman" panose="02020603050405020304" pitchFamily="18" charset="0"/>
                <a:cs typeface="Times New Roman" panose="02020603050405020304" pitchFamily="18" charset="0"/>
              </a:rPr>
              <a:t>Garmon</a:t>
            </a:r>
            <a:r>
              <a:rPr lang="en-US" sz="5400" dirty="0">
                <a:latin typeface="Times New Roman" panose="02020603050405020304" pitchFamily="18" charset="0"/>
                <a:cs typeface="Times New Roman" panose="02020603050405020304" pitchFamily="18" charset="0"/>
              </a:rPr>
              <a:t>. (2025). What are MRSLs and RSLs? Retrieved from </a:t>
            </a:r>
            <a:r>
              <a:rPr lang="en-US" sz="5400" dirty="0">
                <a:latin typeface="Times New Roman" panose="02020603050405020304" pitchFamily="18" charset="0"/>
                <a:cs typeface="Times New Roman" panose="02020603050405020304" pitchFamily="18" charset="0"/>
                <a:hlinkClick r:id="rId6"/>
              </a:rPr>
              <a:t>https://www.garmonchemicals.com/en/sustainability/mrsl-rsl</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Hancock, J. (2025). The GROW Model of Coaching and Mentoring. Retrieved from </a:t>
            </a:r>
            <a:r>
              <a:rPr lang="en-US" sz="5400" dirty="0">
                <a:latin typeface="Times New Roman" panose="02020603050405020304" pitchFamily="18" charset="0"/>
                <a:cs typeface="Times New Roman" panose="02020603050405020304" pitchFamily="18" charset="0"/>
                <a:hlinkClick r:id="rId7"/>
              </a:rPr>
              <a:t>https://www.personio.com/hr-lexicon/coaching-models/</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err="1">
                <a:latin typeface="Times New Roman" panose="02020603050405020304" pitchFamily="18" charset="0"/>
                <a:cs typeface="Times New Roman" panose="02020603050405020304" pitchFamily="18" charset="0"/>
              </a:rPr>
              <a:t>Petruzzi</a:t>
            </a:r>
            <a:r>
              <a:rPr lang="en-US" sz="5400" dirty="0">
                <a:latin typeface="Times New Roman" panose="02020603050405020304" pitchFamily="18" charset="0"/>
                <a:cs typeface="Times New Roman" panose="02020603050405020304" pitchFamily="18" charset="0"/>
              </a:rPr>
              <a:t>, J. (2024). Coaching and Mentoring Resource Manual. Retrieved from </a:t>
            </a:r>
            <a:r>
              <a:rPr lang="en-US" sz="5400" dirty="0">
                <a:latin typeface="Times New Roman" panose="02020603050405020304" pitchFamily="18" charset="0"/>
                <a:cs typeface="Times New Roman" panose="02020603050405020304" pitchFamily="18" charset="0"/>
                <a:hlinkClick r:id="rId8"/>
              </a:rPr>
              <a:t>https://www.researchgate.net/publication/384035202_Coaching_and_Mentoring_Resource_Manual</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RSL. (2025). Call for </a:t>
            </a:r>
            <a:r>
              <a:rPr lang="en-US" sz="5400" dirty="0" err="1">
                <a:latin typeface="Times New Roman" panose="02020603050405020304" pitchFamily="18" charset="0"/>
                <a:cs typeface="Times New Roman" panose="02020603050405020304" pitchFamily="18" charset="0"/>
              </a:rPr>
              <a:t>Defence</a:t>
            </a:r>
            <a:r>
              <a:rPr lang="en-US" sz="5400" dirty="0">
                <a:latin typeface="Times New Roman" panose="02020603050405020304" pitchFamily="18" charset="0"/>
                <a:cs typeface="Times New Roman" panose="02020603050405020304" pitchFamily="18" charset="0"/>
              </a:rPr>
              <a:t> Spending Boost to 3% of GDP and a ‘Balanced Force’. Retrieved from </a:t>
            </a:r>
            <a:r>
              <a:rPr lang="en-US" sz="5400" dirty="0">
                <a:latin typeface="Times New Roman" panose="02020603050405020304" pitchFamily="18" charset="0"/>
                <a:cs typeface="Times New Roman" panose="02020603050405020304" pitchFamily="18" charset="0"/>
                <a:hlinkClick r:id="rId9"/>
              </a:rPr>
              <a:t>https://www.rslaustralia.org/latest-news</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Sullivan, J. L. (2017). Identifying and overcoming implementation challenges: Experience of 59 </a:t>
            </a:r>
            <a:r>
              <a:rPr lang="en-US" sz="5400" dirty="0" err="1">
                <a:latin typeface="Times New Roman" panose="02020603050405020304" pitchFamily="18" charset="0"/>
                <a:cs typeface="Times New Roman" panose="02020603050405020304" pitchFamily="18" charset="0"/>
              </a:rPr>
              <a:t>noninstitutional</a:t>
            </a:r>
            <a:r>
              <a:rPr lang="en-US" sz="5400" dirty="0">
                <a:latin typeface="Times New Roman" panose="02020603050405020304" pitchFamily="18" charset="0"/>
                <a:cs typeface="Times New Roman" panose="02020603050405020304" pitchFamily="18" charset="0"/>
              </a:rPr>
              <a:t> long-term services and support pilot programs in the Veterans Health Administration. Retrieved </a:t>
            </a:r>
            <a:r>
              <a:rPr lang="en-US" sz="5400" dirty="0">
                <a:latin typeface="Times New Roman" panose="02020603050405020304" pitchFamily="18" charset="0"/>
                <a:cs typeface="Times New Roman" panose="02020603050405020304" pitchFamily="18" charset="0"/>
                <a:hlinkClick r:id="rId10"/>
              </a:rPr>
              <a:t>from https://pmc.ncbi.nlm.nih.gov/articles/PMC5991173/</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Sullivan, R. L. (2014). USING REMAINING SERVICE LIFE AS THE NATIONAL PERFORMANCE MEASURE OF PAVEMENT ASSETS. Retrieved from </a:t>
            </a:r>
            <a:r>
              <a:rPr lang="en-US" sz="5400" dirty="0">
                <a:latin typeface="Times New Roman" panose="02020603050405020304" pitchFamily="18" charset="0"/>
                <a:cs typeface="Times New Roman" panose="02020603050405020304" pitchFamily="18" charset="0"/>
                <a:hlinkClick r:id="rId11"/>
              </a:rPr>
              <a:t>http://www.rsl.org.ls/sites/default/files/2024-06/2024-2027%20Strategy%20Document%20-%20Lesokoana_0.pdf</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University, L. (2025). Access and Participation Impact Report 2023/24. Retrieved from </a:t>
            </a:r>
            <a:r>
              <a:rPr lang="en-US" sz="5400" dirty="0">
                <a:latin typeface="Times New Roman" panose="02020603050405020304" pitchFamily="18" charset="0"/>
                <a:cs typeface="Times New Roman" panose="02020603050405020304" pitchFamily="18" charset="0"/>
                <a:hlinkClick r:id="rId12"/>
              </a:rPr>
              <a:t>https://www.lboro.ac.uk/study/access-participation/impact-report-2023-24/progression/</a:t>
            </a:r>
            <a:endParaRPr lang="en-US" sz="5400" dirty="0">
              <a:latin typeface="Times New Roman" panose="02020603050405020304" pitchFamily="18" charset="0"/>
              <a:cs typeface="Times New Roman" panose="02020603050405020304" pitchFamily="18" charset="0"/>
            </a:endParaRPr>
          </a:p>
          <a:p>
            <a:pPr>
              <a:lnSpc>
                <a:spcPct val="120000"/>
              </a:lnSpc>
              <a:buFont typeface="Wingdings" panose="05000000000000000000" pitchFamily="2" charset="2"/>
              <a:buChar char="v"/>
            </a:pPr>
            <a:r>
              <a:rPr lang="en-US" sz="5400" dirty="0">
                <a:latin typeface="Times New Roman" panose="02020603050405020304" pitchFamily="18" charset="0"/>
                <a:cs typeface="Times New Roman" panose="02020603050405020304" pitchFamily="18" charset="0"/>
              </a:rPr>
              <a:t>Websites, C. (2025). Coaching and mentoring. Retrieved from </a:t>
            </a:r>
            <a:r>
              <a:rPr lang="en-US" sz="5400" dirty="0">
                <a:latin typeface="Times New Roman" panose="02020603050405020304" pitchFamily="18" charset="0"/>
                <a:cs typeface="Times New Roman" panose="02020603050405020304" pitchFamily="18" charset="0"/>
                <a:hlinkClick r:id="rId13"/>
              </a:rPr>
              <a:t>https://www.cipd.org/en/knowledge/factsheets/coaching-mentoring-factsheet/</a:t>
            </a:r>
            <a:endParaRPr lang="en-US" sz="5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2215956"/>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0070C0"/>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8000"/>
          </a:xfrm>
          <a:prstGeom prst="rect">
            <a:avLst/>
          </a:prstGeom>
          <a:effectLst>
            <a:softEdge rad="635000"/>
          </a:effectLst>
        </p:spPr>
      </p:pic>
      <p:sp>
        <p:nvSpPr>
          <p:cNvPr id="2" name="Title 1"/>
          <p:cNvSpPr>
            <a:spLocks noGrp="1"/>
          </p:cNvSpPr>
          <p:nvPr>
            <p:ph type="title"/>
          </p:nvPr>
        </p:nvSpPr>
        <p:spPr>
          <a:xfrm rot="21055572">
            <a:off x="1255258" y="1108794"/>
            <a:ext cx="8700933" cy="2966161"/>
          </a:xfrm>
        </p:spPr>
        <p:txBody>
          <a:bodyPr>
            <a:noAutofit/>
          </a:bodyPr>
          <a:lstStyle/>
          <a:p>
            <a:pPr algn="ctr"/>
            <a:r>
              <a:rPr lang="en-US" sz="16600" b="1" dirty="0" smtClean="0">
                <a:gradFill>
                  <a:gsLst>
                    <a:gs pos="30000">
                      <a:srgbClr val="230EBE"/>
                    </a:gs>
                    <a:gs pos="0">
                      <a:srgbClr val="230EBE"/>
                    </a:gs>
                    <a:gs pos="74000">
                      <a:schemeClr val="accent1">
                        <a:lumMod val="60000"/>
                        <a:lumOff val="40000"/>
                      </a:schemeClr>
                    </a:gs>
                    <a:gs pos="92027">
                      <a:schemeClr val="accent1">
                        <a:lumMod val="60000"/>
                        <a:lumOff val="40000"/>
                      </a:schemeClr>
                    </a:gs>
                    <a:gs pos="83000">
                      <a:schemeClr val="accent1">
                        <a:lumMod val="60000"/>
                        <a:lumOff val="40000"/>
                      </a:schemeClr>
                    </a:gs>
                    <a:gs pos="100000">
                      <a:schemeClr val="accent1">
                        <a:lumMod val="60000"/>
                        <a:lumOff val="40000"/>
                      </a:schemeClr>
                    </a:gs>
                  </a:gsLst>
                  <a:lin ang="5400000" scaled="1"/>
                </a:gradFill>
                <a:effectLst>
                  <a:outerShdw blurRad="38100" dist="38100" dir="2700000" algn="tl">
                    <a:srgbClr val="000000">
                      <a:alpha val="43137"/>
                    </a:srgbClr>
                  </a:outerShdw>
                </a:effectLst>
                <a:latin typeface="Kunstler Script" panose="030304020206070D0D06" pitchFamily="66" charset="0"/>
              </a:rPr>
              <a:t>T</a:t>
            </a:r>
            <a:r>
              <a:rPr lang="en-US" sz="16600" b="1" cap="none" dirty="0" smtClean="0">
                <a:gradFill>
                  <a:gsLst>
                    <a:gs pos="30000">
                      <a:srgbClr val="230EBE"/>
                    </a:gs>
                    <a:gs pos="0">
                      <a:srgbClr val="230EBE"/>
                    </a:gs>
                    <a:gs pos="74000">
                      <a:schemeClr val="accent1">
                        <a:lumMod val="60000"/>
                        <a:lumOff val="40000"/>
                      </a:schemeClr>
                    </a:gs>
                    <a:gs pos="92027">
                      <a:schemeClr val="accent1">
                        <a:lumMod val="60000"/>
                        <a:lumOff val="40000"/>
                      </a:schemeClr>
                    </a:gs>
                    <a:gs pos="83000">
                      <a:schemeClr val="accent1">
                        <a:lumMod val="60000"/>
                        <a:lumOff val="40000"/>
                      </a:schemeClr>
                    </a:gs>
                    <a:gs pos="100000">
                      <a:schemeClr val="accent1">
                        <a:lumMod val="60000"/>
                        <a:lumOff val="40000"/>
                      </a:schemeClr>
                    </a:gs>
                  </a:gsLst>
                  <a:lin ang="5400000" scaled="1"/>
                </a:gradFill>
                <a:effectLst>
                  <a:outerShdw blurRad="38100" dist="38100" dir="2700000" algn="tl">
                    <a:srgbClr val="000000">
                      <a:alpha val="43137"/>
                    </a:srgbClr>
                  </a:outerShdw>
                </a:effectLst>
                <a:latin typeface="Kunstler Script" panose="030304020206070D0D06" pitchFamily="66" charset="0"/>
              </a:rPr>
              <a:t>hank</a:t>
            </a:r>
            <a:r>
              <a:rPr lang="en-US" sz="16600" b="1" dirty="0" smtClean="0">
                <a:gradFill>
                  <a:gsLst>
                    <a:gs pos="30000">
                      <a:srgbClr val="230EBE"/>
                    </a:gs>
                    <a:gs pos="0">
                      <a:srgbClr val="230EBE"/>
                    </a:gs>
                    <a:gs pos="74000">
                      <a:schemeClr val="accent1">
                        <a:lumMod val="60000"/>
                        <a:lumOff val="40000"/>
                      </a:schemeClr>
                    </a:gs>
                    <a:gs pos="92027">
                      <a:schemeClr val="accent1">
                        <a:lumMod val="60000"/>
                        <a:lumOff val="40000"/>
                      </a:schemeClr>
                    </a:gs>
                    <a:gs pos="83000">
                      <a:schemeClr val="accent1">
                        <a:lumMod val="60000"/>
                        <a:lumOff val="40000"/>
                      </a:schemeClr>
                    </a:gs>
                    <a:gs pos="100000">
                      <a:schemeClr val="accent1">
                        <a:lumMod val="60000"/>
                        <a:lumOff val="40000"/>
                      </a:schemeClr>
                    </a:gs>
                  </a:gsLst>
                  <a:lin ang="5400000" scaled="1"/>
                </a:gradFill>
                <a:effectLst>
                  <a:outerShdw blurRad="38100" dist="38100" dir="2700000" algn="tl">
                    <a:srgbClr val="000000">
                      <a:alpha val="43137"/>
                    </a:srgbClr>
                  </a:outerShdw>
                </a:effectLst>
                <a:latin typeface="Kunstler Script" panose="030304020206070D0D06" pitchFamily="66" charset="0"/>
              </a:rPr>
              <a:t>  y</a:t>
            </a:r>
            <a:r>
              <a:rPr lang="en-US" sz="16600" b="1" cap="none" dirty="0" smtClean="0">
                <a:gradFill>
                  <a:gsLst>
                    <a:gs pos="30000">
                      <a:srgbClr val="230EBE"/>
                    </a:gs>
                    <a:gs pos="0">
                      <a:srgbClr val="230EBE"/>
                    </a:gs>
                    <a:gs pos="74000">
                      <a:schemeClr val="accent1">
                        <a:lumMod val="60000"/>
                        <a:lumOff val="40000"/>
                      </a:schemeClr>
                    </a:gs>
                    <a:gs pos="92027">
                      <a:schemeClr val="accent1">
                        <a:lumMod val="60000"/>
                        <a:lumOff val="40000"/>
                      </a:schemeClr>
                    </a:gs>
                    <a:gs pos="83000">
                      <a:schemeClr val="accent1">
                        <a:lumMod val="60000"/>
                        <a:lumOff val="40000"/>
                      </a:schemeClr>
                    </a:gs>
                    <a:gs pos="100000">
                      <a:schemeClr val="accent1">
                        <a:lumMod val="60000"/>
                        <a:lumOff val="40000"/>
                      </a:schemeClr>
                    </a:gs>
                  </a:gsLst>
                  <a:lin ang="5400000" scaled="1"/>
                </a:gradFill>
                <a:effectLst>
                  <a:outerShdw blurRad="38100" dist="38100" dir="2700000" algn="tl">
                    <a:srgbClr val="000000">
                      <a:alpha val="43137"/>
                    </a:srgbClr>
                  </a:outerShdw>
                </a:effectLst>
                <a:latin typeface="Kunstler Script" panose="030304020206070D0D06" pitchFamily="66" charset="0"/>
              </a:rPr>
              <a:t>ou</a:t>
            </a:r>
            <a:endParaRPr lang="en-US" sz="16600" b="1" cap="none" dirty="0">
              <a:gradFill>
                <a:gsLst>
                  <a:gs pos="30000">
                    <a:srgbClr val="230EBE"/>
                  </a:gs>
                  <a:gs pos="0">
                    <a:srgbClr val="230EBE"/>
                  </a:gs>
                  <a:gs pos="74000">
                    <a:schemeClr val="accent1">
                      <a:lumMod val="60000"/>
                      <a:lumOff val="40000"/>
                    </a:schemeClr>
                  </a:gs>
                  <a:gs pos="92027">
                    <a:schemeClr val="accent1">
                      <a:lumMod val="60000"/>
                      <a:lumOff val="40000"/>
                    </a:schemeClr>
                  </a:gs>
                  <a:gs pos="83000">
                    <a:schemeClr val="accent1">
                      <a:lumMod val="60000"/>
                      <a:lumOff val="40000"/>
                    </a:schemeClr>
                  </a:gs>
                  <a:gs pos="100000">
                    <a:schemeClr val="accent1">
                      <a:lumMod val="60000"/>
                      <a:lumOff val="40000"/>
                    </a:schemeClr>
                  </a:gs>
                </a:gsLst>
                <a:lin ang="5400000" scaled="1"/>
              </a:gradFill>
              <a:effectLst>
                <a:outerShdw blurRad="38100" dist="38100" dir="2700000" algn="tl">
                  <a:srgbClr val="000000">
                    <a:alpha val="43137"/>
                  </a:srgbClr>
                </a:outerShdw>
              </a:effectLst>
              <a:latin typeface="Kunstler Script" panose="030304020206070D0D06" pitchFamily="66" charset="0"/>
            </a:endParaRPr>
          </a:p>
        </p:txBody>
      </p:sp>
    </p:spTree>
    <p:extLst>
      <p:ext uri="{BB962C8B-B14F-4D97-AF65-F5344CB8AC3E}">
        <p14:creationId xmlns:p14="http://schemas.microsoft.com/office/powerpoint/2010/main" val="157817036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0700" y="337488"/>
            <a:ext cx="8610600" cy="1076559"/>
          </a:xfrm>
        </p:spPr>
        <p:txBody>
          <a:bodyPr>
            <a:normAutofit/>
          </a:bodyPr>
          <a:lstStyle/>
          <a:p>
            <a:pPr algn="ctr"/>
            <a:r>
              <a:rPr lang="en-US" sz="3200" b="1" dirty="0" smtClean="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rPr>
              <a:t>ontent List</a:t>
            </a:r>
            <a:endParaRPr lang="en-US" sz="3200" b="1" cap="none" dirty="0">
              <a:gradFill>
                <a:gsLst>
                  <a:gs pos="0">
                    <a:schemeClr val="tx1"/>
                  </a:gs>
                  <a:gs pos="75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685800" y="1550616"/>
            <a:ext cx="10820400" cy="4850184"/>
          </a:xfrm>
        </p:spPr>
        <p:txBody>
          <a:bodyPr>
            <a:normAutofit fontScale="85000" lnSpcReduction="20000"/>
          </a:bodyPr>
          <a:lstStyle/>
          <a:p>
            <a:r>
              <a:rPr lang="en-US" sz="2600" dirty="0" smtClean="0">
                <a:latin typeface="Times New Roman" panose="02020603050405020304" pitchFamily="18" charset="0"/>
                <a:cs typeface="Times New Roman" panose="02020603050405020304" pitchFamily="18" charset="0"/>
              </a:rPr>
              <a:t>Introduction</a:t>
            </a:r>
          </a:p>
          <a:p>
            <a:r>
              <a:rPr lang="en-US" sz="2600" dirty="0">
                <a:latin typeface="Times New Roman" panose="02020603050405020304" pitchFamily="18" charset="0"/>
                <a:cs typeface="Times New Roman" panose="02020603050405020304" pitchFamily="18" charset="0"/>
              </a:rPr>
              <a:t>Current issues at </a:t>
            </a:r>
            <a:r>
              <a:rPr lang="en-US" sz="2600" dirty="0" smtClean="0">
                <a:latin typeface="Times New Roman" panose="02020603050405020304" pitchFamily="18" charset="0"/>
                <a:cs typeface="Times New Roman" panose="02020603050405020304" pitchFamily="18" charset="0"/>
              </a:rPr>
              <a:t>RSL</a:t>
            </a:r>
          </a:p>
          <a:p>
            <a:r>
              <a:rPr lang="en-US" sz="2600" dirty="0">
                <a:latin typeface="Times New Roman" panose="02020603050405020304" pitchFamily="18" charset="0"/>
                <a:cs typeface="Times New Roman" panose="02020603050405020304" pitchFamily="18" charset="0"/>
              </a:rPr>
              <a:t>Understanding coaching and </a:t>
            </a:r>
            <a:r>
              <a:rPr lang="en-US" sz="2600" dirty="0" smtClean="0">
                <a:latin typeface="Times New Roman" panose="02020603050405020304" pitchFamily="18" charset="0"/>
                <a:cs typeface="Times New Roman" panose="02020603050405020304" pitchFamily="18" charset="0"/>
              </a:rPr>
              <a:t>mentoring</a:t>
            </a:r>
          </a:p>
          <a:p>
            <a:r>
              <a:rPr lang="en-US" sz="2600" dirty="0">
                <a:latin typeface="Times New Roman" panose="02020603050405020304" pitchFamily="18" charset="0"/>
                <a:cs typeface="Times New Roman" panose="02020603050405020304" pitchFamily="18" charset="0"/>
              </a:rPr>
              <a:t>Benefits of coaching and </a:t>
            </a:r>
            <a:r>
              <a:rPr lang="en-US" sz="2600" dirty="0" smtClean="0">
                <a:latin typeface="Times New Roman" panose="02020603050405020304" pitchFamily="18" charset="0"/>
                <a:cs typeface="Times New Roman" panose="02020603050405020304" pitchFamily="18" charset="0"/>
              </a:rPr>
              <a:t>mentoring</a:t>
            </a:r>
          </a:p>
          <a:p>
            <a:r>
              <a:rPr lang="en-US" sz="2600" dirty="0">
                <a:latin typeface="Times New Roman" panose="02020603050405020304" pitchFamily="18" charset="0"/>
                <a:cs typeface="Times New Roman" panose="02020603050405020304" pitchFamily="18" charset="0"/>
              </a:rPr>
              <a:t>Relevance to </a:t>
            </a:r>
            <a:r>
              <a:rPr lang="en-US" sz="2600" dirty="0" smtClean="0">
                <a:latin typeface="Times New Roman" panose="02020603050405020304" pitchFamily="18" charset="0"/>
                <a:cs typeface="Times New Roman" panose="02020603050405020304" pitchFamily="18" charset="0"/>
              </a:rPr>
              <a:t>RSL</a:t>
            </a:r>
          </a:p>
          <a:p>
            <a:r>
              <a:rPr lang="en-US" sz="2600" dirty="0">
                <a:latin typeface="Times New Roman" panose="02020603050405020304" pitchFamily="18" charset="0"/>
                <a:cs typeface="Times New Roman" panose="02020603050405020304" pitchFamily="18" charset="0"/>
              </a:rPr>
              <a:t>Recommended coaching </a:t>
            </a:r>
            <a:r>
              <a:rPr lang="en-US" sz="2600" dirty="0" smtClean="0">
                <a:latin typeface="Times New Roman" panose="02020603050405020304" pitchFamily="18" charset="0"/>
                <a:cs typeface="Times New Roman" panose="02020603050405020304" pitchFamily="18" charset="0"/>
              </a:rPr>
              <a:t>model</a:t>
            </a:r>
          </a:p>
          <a:p>
            <a:r>
              <a:rPr lang="en-US" sz="2600" dirty="0">
                <a:latin typeface="Times New Roman" panose="02020603050405020304" pitchFamily="18" charset="0"/>
                <a:cs typeface="Times New Roman" panose="02020603050405020304" pitchFamily="18" charset="0"/>
              </a:rPr>
              <a:t>Coaching &amp; mentoring actions for RSL</a:t>
            </a:r>
            <a:endParaRPr lang="en-US" sz="2600" dirty="0" smtClean="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Expected </a:t>
            </a:r>
            <a:r>
              <a:rPr lang="en-US" sz="2600" dirty="0" smtClean="0">
                <a:latin typeface="Times New Roman" panose="02020603050405020304" pitchFamily="18" charset="0"/>
                <a:cs typeface="Times New Roman" panose="02020603050405020304" pitchFamily="18" charset="0"/>
              </a:rPr>
              <a:t>outcomes</a:t>
            </a:r>
          </a:p>
          <a:p>
            <a:r>
              <a:rPr lang="en-US" sz="2600" dirty="0">
                <a:latin typeface="Times New Roman" panose="02020603050405020304" pitchFamily="18" charset="0"/>
                <a:cs typeface="Times New Roman" panose="02020603050405020304" pitchFamily="18" charset="0"/>
              </a:rPr>
              <a:t>Challenges in implementing coaching &amp; </a:t>
            </a:r>
            <a:r>
              <a:rPr lang="en-US" sz="2600" dirty="0" smtClean="0">
                <a:latin typeface="Times New Roman" panose="02020603050405020304" pitchFamily="18" charset="0"/>
                <a:cs typeface="Times New Roman" panose="02020603050405020304" pitchFamily="18" charset="0"/>
              </a:rPr>
              <a:t>mentoring</a:t>
            </a:r>
          </a:p>
          <a:p>
            <a:r>
              <a:rPr lang="en-US" sz="2600" dirty="0">
                <a:latin typeface="Times New Roman" panose="02020603050405020304" pitchFamily="18" charset="0"/>
                <a:cs typeface="Times New Roman" panose="02020603050405020304" pitchFamily="18" charset="0"/>
              </a:rPr>
              <a:t>Overcoming implementation </a:t>
            </a:r>
            <a:r>
              <a:rPr lang="en-US" sz="2600" dirty="0" smtClean="0">
                <a:latin typeface="Times New Roman" panose="02020603050405020304" pitchFamily="18" charset="0"/>
                <a:cs typeface="Times New Roman" panose="02020603050405020304" pitchFamily="18" charset="0"/>
              </a:rPr>
              <a:t>challenges</a:t>
            </a:r>
          </a:p>
          <a:p>
            <a:r>
              <a:rPr lang="en-US" sz="2600" dirty="0">
                <a:latin typeface="Times New Roman" panose="02020603050405020304" pitchFamily="18" charset="0"/>
                <a:cs typeface="Times New Roman" panose="02020603050405020304" pitchFamily="18" charset="0"/>
              </a:rPr>
              <a:t>Success indicators for </a:t>
            </a:r>
            <a:r>
              <a:rPr lang="en-US" sz="2600" dirty="0" smtClean="0">
                <a:latin typeface="Times New Roman" panose="02020603050405020304" pitchFamily="18" charset="0"/>
                <a:cs typeface="Times New Roman" panose="02020603050405020304" pitchFamily="18" charset="0"/>
              </a:rPr>
              <a:t>RSL</a:t>
            </a:r>
          </a:p>
          <a:p>
            <a:r>
              <a:rPr lang="en-US" sz="2600" dirty="0">
                <a:latin typeface="Times New Roman" panose="02020603050405020304" pitchFamily="18" charset="0"/>
                <a:cs typeface="Times New Roman" panose="02020603050405020304" pitchFamily="18" charset="0"/>
              </a:rPr>
              <a:t>Conclusion and </a:t>
            </a:r>
            <a:r>
              <a:rPr lang="en-US" sz="2600" dirty="0" smtClean="0">
                <a:latin typeface="Times New Roman" panose="02020603050405020304" pitchFamily="18" charset="0"/>
                <a:cs typeface="Times New Roman" panose="02020603050405020304" pitchFamily="18" charset="0"/>
              </a:rPr>
              <a:t>recommendation</a:t>
            </a:r>
          </a:p>
          <a:p>
            <a:r>
              <a:rPr lang="en-US" sz="2600" dirty="0">
                <a:latin typeface="Times New Roman" panose="02020603050405020304" pitchFamily="18" charset="0"/>
                <a:cs typeface="Times New Roman" panose="02020603050405020304" pitchFamily="18" charset="0"/>
              </a:rPr>
              <a:t>References</a:t>
            </a:r>
            <a:endParaRPr lang="en-US" sz="2600"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6535549" y="3130035"/>
            <a:ext cx="5656451" cy="3727965"/>
          </a:xfrm>
          <a:prstGeom prst="rect">
            <a:avLst/>
          </a:prstGeom>
        </p:spPr>
      </p:pic>
    </p:spTree>
    <p:extLst>
      <p:ext uri="{BB962C8B-B14F-4D97-AF65-F5344CB8AC3E}">
        <p14:creationId xmlns:p14="http://schemas.microsoft.com/office/powerpoint/2010/main" val="42349051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7463" y="448304"/>
            <a:ext cx="10820400" cy="6580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I</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ntroduction</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8" name="Picture 7"/>
          <p:cNvPicPr>
            <a:picLocks noChangeAspect="1"/>
          </p:cNvPicPr>
          <p:nvPr/>
        </p:nvPicPr>
        <p:blipFill>
          <a:blip r:embed="rId2"/>
          <a:stretch>
            <a:fillRect/>
          </a:stretch>
        </p:blipFill>
        <p:spPr>
          <a:xfrm>
            <a:off x="-231820" y="4164967"/>
            <a:ext cx="4870359" cy="3244877"/>
          </a:xfrm>
          <a:prstGeom prst="rect">
            <a:avLst/>
          </a:prstGeom>
          <a:effectLst>
            <a:softEdge rad="635000"/>
          </a:effectLst>
        </p:spPr>
      </p:pic>
      <p:sp>
        <p:nvSpPr>
          <p:cNvPr id="3" name="Content Placeholder 2"/>
          <p:cNvSpPr>
            <a:spLocks noGrp="1"/>
          </p:cNvSpPr>
          <p:nvPr>
            <p:ph idx="1"/>
          </p:nvPr>
        </p:nvSpPr>
        <p:spPr>
          <a:xfrm>
            <a:off x="507463" y="1311141"/>
            <a:ext cx="10820400" cy="5295900"/>
          </a:xfrm>
        </p:spPr>
        <p:txBody>
          <a:bodyPr>
            <a:noAutofit/>
          </a:bodyPr>
          <a:lstStyle/>
          <a:p>
            <a:pPr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Brief about RSL: A Sri Lankan traveling company that specializes in both outgoing and inbound travel services is Reise Sorover Ltd (RSL). RSL, which has been in business for just a little over seven years as well as was founded through two young entrepreneurs, has rapidly established a reputation for dependability and creativity. The company's youthful, vibrant staff, many of who joined with little to no prior industry experience, contributes innovation and zeal to the company. Professional interaction and cooperation are crucial to RSL's ongoing success because of the diverse range of stakeholders it interacts with, including government agencies, travel partners, lodging establishments, airlines, media outlets, and social media platforms</a:t>
            </a:r>
            <a:r>
              <a:rPr lang="en-US" sz="18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q"/>
            </a:pPr>
            <a:r>
              <a:rPr lang="en-US" sz="1800" dirty="0">
                <a:latin typeface="Times New Roman" panose="02020603050405020304" pitchFamily="18" charset="0"/>
                <a:cs typeface="Times New Roman" panose="02020603050405020304" pitchFamily="18" charset="0"/>
              </a:rPr>
              <a:t>Presentation aim</a:t>
            </a:r>
            <a:r>
              <a:rPr lang="en-US" sz="1800" dirty="0" smtClean="0">
                <a:latin typeface="Times New Roman" panose="02020603050405020304" pitchFamily="18" charset="0"/>
                <a:cs typeface="Times New Roman" panose="02020603050405020304" pitchFamily="18" charset="0"/>
              </a:rPr>
              <a:t>: The </a:t>
            </a:r>
            <a:r>
              <a:rPr lang="en-US" sz="1800" dirty="0">
                <a:latin typeface="Times New Roman" panose="02020603050405020304" pitchFamily="18" charset="0"/>
                <a:cs typeface="Times New Roman" panose="02020603050405020304" pitchFamily="18" charset="0"/>
              </a:rPr>
              <a:t>purpose of this presentation is to suggest to Reise Sorover Ltd. (RSL) an organized coaching and mentoring program. Enhancing employee professionalism, lowering disputes between employees and others, and assisting young frontline managers in their long-term development into future leaders are the goals of this initiative. The objective is to establish a productive, growth-oriented workplace that complements the company's innovative culture and stakeholder expectations.</a:t>
            </a:r>
          </a:p>
        </p:txBody>
      </p:sp>
    </p:spTree>
    <p:extLst>
      <p:ext uri="{BB962C8B-B14F-4D97-AF65-F5344CB8AC3E}">
        <p14:creationId xmlns:p14="http://schemas.microsoft.com/office/powerpoint/2010/main" val="18652536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29230">
              <a:schemeClr val="bg1"/>
            </a:gs>
            <a:gs pos="0">
              <a:schemeClr val="bg1"/>
            </a:gs>
            <a:gs pos="74000">
              <a:srgbClr val="0070C0"/>
            </a:gs>
            <a:gs pos="92027">
              <a:srgbClr val="0070C0"/>
            </a:gs>
            <a:gs pos="83000">
              <a:srgbClr val="0070C0"/>
            </a:gs>
            <a:gs pos="100000">
              <a:srgbClr val="230EBE"/>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10853" y="1135266"/>
            <a:ext cx="10820400" cy="8358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urrent issues at RSL</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4" name="Picture 3"/>
          <p:cNvPicPr>
            <a:picLocks noChangeAspect="1"/>
          </p:cNvPicPr>
          <p:nvPr/>
        </p:nvPicPr>
        <p:blipFill>
          <a:blip r:embed="rId2"/>
          <a:stretch>
            <a:fillRect/>
          </a:stretch>
        </p:blipFill>
        <p:spPr>
          <a:xfrm>
            <a:off x="8351413" y="0"/>
            <a:ext cx="3840587" cy="2880440"/>
          </a:xfrm>
          <a:prstGeom prst="rect">
            <a:avLst/>
          </a:prstGeom>
          <a:effectLst>
            <a:softEdge rad="635000"/>
          </a:effectLst>
        </p:spPr>
      </p:pic>
      <p:sp>
        <p:nvSpPr>
          <p:cNvPr id="3" name="Content Placeholder 2"/>
          <p:cNvSpPr>
            <a:spLocks noGrp="1"/>
          </p:cNvSpPr>
          <p:nvPr>
            <p:ph idx="1"/>
          </p:nvPr>
        </p:nvSpPr>
        <p:spPr>
          <a:xfrm>
            <a:off x="610853" y="2577957"/>
            <a:ext cx="10820400" cy="3565265"/>
          </a:xfrm>
        </p:spPr>
        <p:txBody>
          <a:bodyPr>
            <a:noAutofit/>
          </a:bodyPr>
          <a:lstStyle/>
          <a:p>
            <a:pPr algn="just"/>
            <a:r>
              <a:rPr lang="en-US" sz="2000" dirty="0">
                <a:latin typeface="Times New Roman" panose="02020603050405020304" pitchFamily="18" charset="0"/>
                <a:cs typeface="Times New Roman" panose="02020603050405020304" pitchFamily="18" charset="0"/>
              </a:rPr>
              <a:t>Growing </a:t>
            </a:r>
            <a:r>
              <a:rPr lang="en-US" sz="2000" dirty="0" smtClean="0">
                <a:latin typeface="Times New Roman" panose="02020603050405020304" pitchFamily="18" charset="0"/>
                <a:cs typeface="Times New Roman" panose="02020603050405020304" pitchFamily="18" charset="0"/>
              </a:rPr>
              <a:t>stakeholder </a:t>
            </a:r>
            <a:r>
              <a:rPr lang="en-US" sz="2000" dirty="0">
                <a:latin typeface="Times New Roman" panose="02020603050405020304" pitchFamily="18" charset="0"/>
                <a:cs typeface="Times New Roman" panose="02020603050405020304" pitchFamily="18" charset="0"/>
              </a:rPr>
              <a:t>Complaints: Young managers occasionally treat partners harshly or impolitely, which irritates important stakeholders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Internal </a:t>
            </a:r>
            <a:r>
              <a:rPr lang="en-US" sz="2000" dirty="0" smtClean="0">
                <a:latin typeface="Times New Roman" panose="02020603050405020304" pitchFamily="18" charset="0"/>
                <a:cs typeface="Times New Roman" panose="02020603050405020304" pitchFamily="18" charset="0"/>
              </a:rPr>
              <a:t>conflicts</a:t>
            </a:r>
            <a:r>
              <a:rPr lang="en-US" sz="2000" dirty="0">
                <a:latin typeface="Times New Roman" panose="02020603050405020304" pitchFamily="18" charset="0"/>
                <a:cs typeface="Times New Roman" panose="02020603050405020304" pitchFamily="18" charset="0"/>
              </a:rPr>
              <a:t>: Employees are competing more and more for promotions and recognition, which causes stress and less teamwork</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Lack of </a:t>
            </a:r>
            <a:r>
              <a:rPr lang="en-US" sz="2000" dirty="0" smtClean="0">
                <a:latin typeface="Times New Roman" panose="02020603050405020304" pitchFamily="18" charset="0"/>
                <a:cs typeface="Times New Roman" panose="02020603050405020304" pitchFamily="18" charset="0"/>
              </a:rPr>
              <a:t>expert maturity</a:t>
            </a:r>
            <a:r>
              <a:rPr lang="en-US" sz="2000" dirty="0">
                <a:latin typeface="Times New Roman" panose="02020603050405020304" pitchFamily="18" charset="0"/>
                <a:cs typeface="Times New Roman" panose="02020603050405020304" pitchFamily="18" charset="0"/>
              </a:rPr>
              <a:t>: Poor interaction and decision-making are caused by the fact that many frontline managers lack industry experience</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Need for </a:t>
            </a:r>
            <a:r>
              <a:rPr lang="en-US" sz="2000" dirty="0" smtClean="0">
                <a:latin typeface="Times New Roman" panose="02020603050405020304" pitchFamily="18" charset="0"/>
                <a:cs typeface="Times New Roman" panose="02020603050405020304" pitchFamily="18" charset="0"/>
              </a:rPr>
              <a:t>innovation: Innovation </a:t>
            </a:r>
            <a:r>
              <a:rPr lang="en-US" sz="2000" dirty="0">
                <a:latin typeface="Times New Roman" panose="02020603050405020304" pitchFamily="18" charset="0"/>
                <a:cs typeface="Times New Roman" panose="02020603050405020304" pitchFamily="18" charset="0"/>
              </a:rPr>
              <a:t>is required because, despite its existence, creativity is not sufficiently organized or encouraged to propel steady innovation in goods and services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Limited </a:t>
            </a:r>
            <a:r>
              <a:rPr lang="en-US" sz="2000" dirty="0" smtClean="0">
                <a:latin typeface="Times New Roman" panose="02020603050405020304" pitchFamily="18" charset="0"/>
                <a:cs typeface="Times New Roman" panose="02020603050405020304" pitchFamily="18" charset="0"/>
              </a:rPr>
              <a:t>professional development</a:t>
            </a:r>
            <a:r>
              <a:rPr lang="en-US" sz="2000" dirty="0">
                <a:latin typeface="Times New Roman" panose="02020603050405020304" pitchFamily="18" charset="0"/>
                <a:cs typeface="Times New Roman" panose="02020603050405020304" pitchFamily="18" charset="0"/>
              </a:rPr>
              <a:t>: At the moment, there is no official framework in place to mentor young workers toward leadership positions or career advancement.</a:t>
            </a:r>
          </a:p>
        </p:txBody>
      </p:sp>
    </p:spTree>
    <p:extLst>
      <p:ext uri="{BB962C8B-B14F-4D97-AF65-F5344CB8AC3E}">
        <p14:creationId xmlns:p14="http://schemas.microsoft.com/office/powerpoint/2010/main" val="4038456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8344" y="614656"/>
            <a:ext cx="7302321" cy="9501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U</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nderstanding coaching and mentoring</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5" name="Picture 4"/>
          <p:cNvPicPr>
            <a:picLocks noChangeAspect="1"/>
          </p:cNvPicPr>
          <p:nvPr/>
        </p:nvPicPr>
        <p:blipFill>
          <a:blip r:embed="rId2"/>
          <a:stretch>
            <a:fillRect/>
          </a:stretch>
        </p:blipFill>
        <p:spPr>
          <a:xfrm>
            <a:off x="8860665" y="0"/>
            <a:ext cx="3331335" cy="3129566"/>
          </a:xfrm>
          <a:prstGeom prst="rect">
            <a:avLst/>
          </a:prstGeom>
          <a:effectLst>
            <a:softEdge rad="635000"/>
          </a:effectLst>
        </p:spPr>
      </p:pic>
      <p:sp>
        <p:nvSpPr>
          <p:cNvPr id="3" name="Content Placeholder 2"/>
          <p:cNvSpPr>
            <a:spLocks noGrp="1"/>
          </p:cNvSpPr>
          <p:nvPr>
            <p:ph idx="1"/>
          </p:nvPr>
        </p:nvSpPr>
        <p:spPr>
          <a:xfrm>
            <a:off x="685800" y="1934773"/>
            <a:ext cx="10820400" cy="4024125"/>
          </a:xfrm>
        </p:spPr>
        <p:txBody>
          <a:bodyPr>
            <a:normAutofit fontScale="92500" lnSpcReduction="10000"/>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Coaching</a:t>
            </a:r>
            <a:r>
              <a:rPr lang="en-US" dirty="0" smtClean="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quick, performance-oriented procedure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Aids </a:t>
            </a:r>
            <a:r>
              <a:rPr lang="en-US" dirty="0">
                <a:latin typeface="Times New Roman" panose="02020603050405020304" pitchFamily="18" charset="0"/>
                <a:cs typeface="Times New Roman" panose="02020603050405020304" pitchFamily="18" charset="0"/>
              </a:rPr>
              <a:t>workers in developing their abilities and achieving particular goals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Usually </a:t>
            </a:r>
            <a:r>
              <a:rPr lang="en-US" dirty="0">
                <a:latin typeface="Times New Roman" panose="02020603050405020304" pitchFamily="18" charset="0"/>
                <a:cs typeface="Times New Roman" panose="02020603050405020304" pitchFamily="18" charset="0"/>
              </a:rPr>
              <a:t>carried out by a manager, coach, or supervisor</a:t>
            </a:r>
            <a:r>
              <a:rPr lang="en-US"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Mentoring</a:t>
            </a:r>
            <a:r>
              <a:rPr lang="en-US" dirty="0" smtClean="0">
                <a:latin typeface="Times New Roman" panose="02020603050405020304" pitchFamily="18" charset="0"/>
                <a:cs typeface="Times New Roman" panose="02020603050405020304" pitchFamily="18" charset="0"/>
              </a:rPr>
              <a:t>:</a:t>
            </a: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relationship centered on long-term development</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Encourages </a:t>
            </a:r>
            <a:r>
              <a:rPr lang="en-US" dirty="0">
                <a:latin typeface="Times New Roman" panose="02020603050405020304" pitchFamily="18" charset="0"/>
                <a:cs typeface="Times New Roman" panose="02020603050405020304" pitchFamily="18" charset="0"/>
              </a:rPr>
              <a:t>both professional and personal development</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Usually </a:t>
            </a:r>
            <a:r>
              <a:rPr lang="en-US" dirty="0">
                <a:latin typeface="Times New Roman" panose="02020603050405020304" pitchFamily="18" charset="0"/>
                <a:cs typeface="Times New Roman" panose="02020603050405020304" pitchFamily="18" charset="0"/>
              </a:rPr>
              <a:t>entails a more seasoned individual mentoring a less seasoned one</a:t>
            </a:r>
            <a:r>
              <a:rPr lang="en-US"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Key </a:t>
            </a:r>
            <a:r>
              <a:rPr lang="en-US" dirty="0" smtClean="0">
                <a:latin typeface="Times New Roman" panose="02020603050405020304" pitchFamily="18" charset="0"/>
                <a:cs typeface="Times New Roman" panose="02020603050405020304" pitchFamily="18" charset="0"/>
              </a:rPr>
              <a:t>differences:</a:t>
            </a: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While mentoring is relationship-oriented, coaching is task-oriented</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While mentoring cultivates potential for the future, coaching enhances performance in the present</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While mentoring can be continuous and informal, coaching is formal and structured.</a:t>
            </a:r>
          </a:p>
        </p:txBody>
      </p:sp>
    </p:spTree>
    <p:extLst>
      <p:ext uri="{BB962C8B-B14F-4D97-AF65-F5344CB8AC3E}">
        <p14:creationId xmlns:p14="http://schemas.microsoft.com/office/powerpoint/2010/main" val="1128589421"/>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0219" y="638447"/>
            <a:ext cx="6851561" cy="8612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B</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enefits of coaching and mentoring</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4" name="Picture 3"/>
          <p:cNvPicPr>
            <a:picLocks noChangeAspect="1"/>
          </p:cNvPicPr>
          <p:nvPr/>
        </p:nvPicPr>
        <p:blipFill>
          <a:blip r:embed="rId2"/>
          <a:stretch>
            <a:fillRect/>
          </a:stretch>
        </p:blipFill>
        <p:spPr>
          <a:xfrm>
            <a:off x="7547021" y="3245476"/>
            <a:ext cx="4786648" cy="3474613"/>
          </a:xfrm>
          <a:prstGeom prst="rect">
            <a:avLst/>
          </a:prstGeom>
          <a:effectLst>
            <a:softEdge rad="635000"/>
          </a:effectLst>
        </p:spPr>
      </p:pic>
      <p:sp>
        <p:nvSpPr>
          <p:cNvPr id="3" name="Content Placeholder 2"/>
          <p:cNvSpPr>
            <a:spLocks noGrp="1"/>
          </p:cNvSpPr>
          <p:nvPr>
            <p:ph idx="1"/>
          </p:nvPr>
        </p:nvSpPr>
        <p:spPr>
          <a:xfrm>
            <a:off x="565150" y="1652789"/>
            <a:ext cx="11061700" cy="5067300"/>
          </a:xfrm>
        </p:spPr>
        <p:txBody>
          <a:bodyPr>
            <a:noAutofit/>
          </a:bodyPr>
          <a:lstStyle/>
          <a:p>
            <a:pPr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For </a:t>
            </a:r>
            <a:r>
              <a:rPr lang="en-US" sz="2400" dirty="0" smtClean="0">
                <a:latin typeface="Times New Roman" panose="02020603050405020304" pitchFamily="18" charset="0"/>
                <a:cs typeface="Times New Roman" panose="02020603050405020304" pitchFamily="18" charset="0"/>
              </a:rPr>
              <a:t>employees:</a:t>
            </a: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Increases </a:t>
            </a:r>
            <a:r>
              <a:rPr lang="en-US" dirty="0">
                <a:latin typeface="Times New Roman" panose="02020603050405020304" pitchFamily="18" charset="0"/>
                <a:cs typeface="Times New Roman" panose="02020603050405020304" pitchFamily="18" charset="0"/>
              </a:rPr>
              <a:t>self-assurance and enhances communication abilities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Improves </a:t>
            </a:r>
            <a:r>
              <a:rPr lang="en-US" dirty="0">
                <a:latin typeface="Times New Roman" panose="02020603050405020304" pitchFamily="18" charset="0"/>
                <a:cs typeface="Times New Roman" panose="02020603050405020304" pitchFamily="18" charset="0"/>
              </a:rPr>
              <a:t>one's capacity for making decisions and solving problems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Offers </a:t>
            </a:r>
            <a:r>
              <a:rPr lang="en-US" dirty="0">
                <a:latin typeface="Times New Roman" panose="02020603050405020304" pitchFamily="18" charset="0"/>
                <a:cs typeface="Times New Roman" panose="02020603050405020304" pitchFamily="18" charset="0"/>
              </a:rPr>
              <a:t>advice on goal-setting and career development</a:t>
            </a:r>
            <a:r>
              <a:rPr lang="en-US"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v"/>
            </a:pPr>
            <a:r>
              <a:rPr lang="en-US" sz="2400" dirty="0">
                <a:latin typeface="Times New Roman" panose="02020603050405020304" pitchFamily="18" charset="0"/>
                <a:cs typeface="Times New Roman" panose="02020603050405020304" pitchFamily="18" charset="0"/>
              </a:rPr>
              <a:t>For the </a:t>
            </a:r>
            <a:r>
              <a:rPr lang="en-US" sz="2400" dirty="0" smtClean="0">
                <a:latin typeface="Times New Roman" panose="02020603050405020304" pitchFamily="18" charset="0"/>
                <a:cs typeface="Times New Roman" panose="02020603050405020304" pitchFamily="18" charset="0"/>
              </a:rPr>
              <a:t>organization:</a:t>
            </a: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Encourages </a:t>
            </a:r>
            <a:r>
              <a:rPr lang="en-US" dirty="0">
                <a:latin typeface="Times New Roman" panose="02020603050405020304" pitchFamily="18" charset="0"/>
                <a:cs typeface="Times New Roman" panose="02020603050405020304" pitchFamily="18" charset="0"/>
              </a:rPr>
              <a:t>a courteous and professional workplace culture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Enhances </a:t>
            </a:r>
            <a:r>
              <a:rPr lang="en-US" dirty="0">
                <a:latin typeface="Times New Roman" panose="02020603050405020304" pitchFamily="18" charset="0"/>
                <a:cs typeface="Times New Roman" panose="02020603050405020304" pitchFamily="18" charset="0"/>
              </a:rPr>
              <a:t>collaboration and lessens internal disputes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Boosts </a:t>
            </a:r>
            <a:r>
              <a:rPr lang="en-US" dirty="0">
                <a:latin typeface="Times New Roman" panose="02020603050405020304" pitchFamily="18" charset="0"/>
                <a:cs typeface="Times New Roman" panose="02020603050405020304" pitchFamily="18" charset="0"/>
              </a:rPr>
              <a:t>productivity, retention, and employee engagement</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lvl="1"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Cultivates </a:t>
            </a:r>
            <a:r>
              <a:rPr lang="en-US" dirty="0">
                <a:latin typeface="Times New Roman" panose="02020603050405020304" pitchFamily="18" charset="0"/>
                <a:cs typeface="Times New Roman" panose="02020603050405020304" pitchFamily="18" charset="0"/>
              </a:rPr>
              <a:t>the organization's future leaders.</a:t>
            </a:r>
          </a:p>
        </p:txBody>
      </p:sp>
    </p:spTree>
    <p:extLst>
      <p:ext uri="{BB962C8B-B14F-4D97-AF65-F5344CB8AC3E}">
        <p14:creationId xmlns:p14="http://schemas.microsoft.com/office/powerpoint/2010/main" val="337466288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2465" y="1108386"/>
            <a:ext cx="5434885" cy="781092"/>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elevance to </a:t>
            </a: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RSL</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3" name="Picture 2"/>
          <p:cNvPicPr>
            <a:picLocks noChangeAspect="1"/>
          </p:cNvPicPr>
          <p:nvPr/>
        </p:nvPicPr>
        <p:blipFill>
          <a:blip r:embed="rId2"/>
          <a:stretch>
            <a:fillRect/>
          </a:stretch>
        </p:blipFill>
        <p:spPr>
          <a:xfrm>
            <a:off x="8435663" y="-89349"/>
            <a:ext cx="3756338" cy="2639366"/>
          </a:xfrm>
          <a:prstGeom prst="rect">
            <a:avLst/>
          </a:prstGeom>
          <a:effectLst>
            <a:softEdge rad="635000"/>
          </a:effectLst>
        </p:spPr>
      </p:pic>
      <p:sp>
        <p:nvSpPr>
          <p:cNvPr id="4" name="Content Placeholder 3"/>
          <p:cNvSpPr>
            <a:spLocks noGrp="1"/>
          </p:cNvSpPr>
          <p:nvPr>
            <p:ph idx="1"/>
          </p:nvPr>
        </p:nvSpPr>
        <p:spPr>
          <a:xfrm>
            <a:off x="779708" y="2152380"/>
            <a:ext cx="10820400" cy="4219117"/>
          </a:xfrm>
        </p:spPr>
        <p:txBody>
          <a:bodyPr>
            <a:normAutofit/>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Young Personnel Needs Guidance: Since many RSL staff members are inexperienced and new to the field, coaching and mentoring are crucial for developing skills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Enhancing Stakeholder Relationships: In order to lower stakeholder complaints, coaching can assist young executives in improving their customer service and communication abilities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Handling Internal Competition: Coaching can foster teamwork and lessen unhealthful rivalry among employees vying for attention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Encouraging Innovation: Employees can transform innovative concepts into useful, value-adding services with the support of structured guidance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Creating Future Leaders: By preparing young frontline executives for leadership roles, mentoring ensures the long-term viability of the company.</a:t>
            </a:r>
          </a:p>
        </p:txBody>
      </p:sp>
    </p:spTree>
    <p:extLst>
      <p:ext uri="{BB962C8B-B14F-4D97-AF65-F5344CB8AC3E}">
        <p14:creationId xmlns:p14="http://schemas.microsoft.com/office/powerpoint/2010/main" val="12650930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63562" y="499998"/>
            <a:ext cx="5988676" cy="861227"/>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ecommended coaching model</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sp>
        <p:nvSpPr>
          <p:cNvPr id="3" name="Content Placeholder 2"/>
          <p:cNvSpPr>
            <a:spLocks noGrp="1"/>
          </p:cNvSpPr>
          <p:nvPr>
            <p:ph idx="1"/>
          </p:nvPr>
        </p:nvSpPr>
        <p:spPr>
          <a:xfrm>
            <a:off x="647700" y="1511979"/>
            <a:ext cx="10820400" cy="4669879"/>
          </a:xfrm>
        </p:spPr>
        <p:txBody>
          <a:bodyPr>
            <a:normAutofit/>
          </a:bodyPr>
          <a:lstStyle/>
          <a:p>
            <a:pPr algn="just">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G-Goal: Assist </a:t>
            </a:r>
            <a:r>
              <a:rPr lang="en-US" dirty="0">
                <a:latin typeface="Times New Roman" panose="02020603050405020304" pitchFamily="18" charset="0"/>
                <a:cs typeface="Times New Roman" panose="02020603050405020304" pitchFamily="18" charset="0"/>
              </a:rPr>
              <a:t>the worker in articulating their goals (e.g., enhance stakeholder communication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R-Reality: Examine </a:t>
            </a:r>
            <a:r>
              <a:rPr lang="en-US" dirty="0">
                <a:latin typeface="Times New Roman" panose="02020603050405020304" pitchFamily="18" charset="0"/>
                <a:cs typeface="Times New Roman" panose="02020603050405020304" pitchFamily="18" charset="0"/>
              </a:rPr>
              <a:t>the existing circumstances and difficulties (such as recurring grievances or miscommunications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O-Options: Talk </a:t>
            </a:r>
            <a:r>
              <a:rPr lang="en-US" dirty="0">
                <a:latin typeface="Times New Roman" panose="02020603050405020304" pitchFamily="18" charset="0"/>
                <a:cs typeface="Times New Roman" panose="02020603050405020304" pitchFamily="18" charset="0"/>
              </a:rPr>
              <a:t>about potential fixes or activities (such as role-playing, workshops on communication, or feedback sessions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W-Way Forward: Choose </a:t>
            </a:r>
            <a:r>
              <a:rPr lang="en-US" dirty="0">
                <a:latin typeface="Times New Roman" panose="02020603050405020304" pitchFamily="18" charset="0"/>
                <a:cs typeface="Times New Roman" panose="02020603050405020304" pitchFamily="18" charset="0"/>
              </a:rPr>
              <a:t>the best course of action and make a commitment to precise actions with deadlines and follow-ups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q"/>
            </a:pPr>
            <a:r>
              <a:rPr lang="en-US" dirty="0" smtClean="0">
                <a:latin typeface="Times New Roman" panose="02020603050405020304" pitchFamily="18" charset="0"/>
                <a:cs typeface="Times New Roman" panose="02020603050405020304" pitchFamily="18" charset="0"/>
              </a:rPr>
              <a:t>Why GROW?</a:t>
            </a:r>
          </a:p>
          <a:p>
            <a:pPr lvl="1" algn="just">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It is straightforward, useful, and simple to use.</a:t>
            </a:r>
          </a:p>
          <a:p>
            <a:pPr lvl="1" algn="just">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promotes accountability and self-awareness.</a:t>
            </a:r>
          </a:p>
          <a:p>
            <a:pPr lvl="1" algn="just">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encourages ongoing education and performance enhancement.</a:t>
            </a: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31820" y="-407275"/>
            <a:ext cx="3528811" cy="2445745"/>
          </a:xfrm>
          <a:prstGeom prst="rect">
            <a:avLst/>
          </a:prstGeom>
          <a:effectLst>
            <a:softEdge rad="635000"/>
          </a:effectLst>
        </p:spPr>
      </p:pic>
    </p:spTree>
    <p:extLst>
      <p:ext uri="{BB962C8B-B14F-4D97-AF65-F5344CB8AC3E}">
        <p14:creationId xmlns:p14="http://schemas.microsoft.com/office/powerpoint/2010/main" val="407367354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46914">
              <a:srgbClr val="0070C0"/>
            </a:gs>
            <a:gs pos="0">
              <a:schemeClr val="bg1"/>
            </a:gs>
            <a:gs pos="74000">
              <a:srgbClr val="0070C0"/>
            </a:gs>
            <a:gs pos="90259">
              <a:srgbClr val="0070C0"/>
            </a:gs>
            <a:gs pos="83000">
              <a:srgbClr val="0070C0"/>
            </a:gs>
            <a:gs pos="37148">
              <a:schemeClr val="bg1"/>
            </a:gs>
            <a:gs pos="100000">
              <a:srgbClr val="230EBE"/>
            </a:gs>
          </a:gsLst>
          <a:lin ang="5400000" scaled="1"/>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438400" y="1000711"/>
            <a:ext cx="7315200" cy="884123"/>
          </a:xfrm>
        </p:spPr>
        <p:txBody>
          <a:bodyPr>
            <a:normAutofit/>
          </a:bodyPr>
          <a:lstStyle/>
          <a:p>
            <a:pPr algn="ct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C</a:t>
            </a:r>
            <a:r>
              <a:rPr lang="en-US" sz="3200" b="1" cap="none"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oaching &amp; mentoring actions for </a:t>
            </a:r>
            <a:r>
              <a:rPr lang="en-US" sz="3200" b="1" dirty="0" smtClean="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rPr>
              <a:t>RSL</a:t>
            </a:r>
            <a:endParaRPr lang="en-US" sz="3200" b="1" cap="none" dirty="0">
              <a:gradFill>
                <a:gsLst>
                  <a:gs pos="0">
                    <a:schemeClr val="tx1"/>
                  </a:gs>
                  <a:gs pos="74000">
                    <a:srgbClr val="0070C0"/>
                  </a:gs>
                  <a:gs pos="92027">
                    <a:srgbClr val="0070C0"/>
                  </a:gs>
                  <a:gs pos="83000">
                    <a:srgbClr val="0070C0"/>
                  </a:gs>
                  <a:gs pos="100000">
                    <a:srgbClr val="0070C0"/>
                  </a:gs>
                </a:gsLst>
                <a:lin ang="5400000" scaled="1"/>
              </a:gradFill>
              <a:latin typeface="Imprint MT Shadow" panose="04020605060303030202" pitchFamily="82" charset="0"/>
            </a:endParaRPr>
          </a:p>
        </p:txBody>
      </p:sp>
      <p:pic>
        <p:nvPicPr>
          <p:cNvPr id="2" name="Picture 1"/>
          <p:cNvPicPr>
            <a:picLocks noChangeAspect="1"/>
          </p:cNvPicPr>
          <p:nvPr/>
        </p:nvPicPr>
        <p:blipFill>
          <a:blip r:embed="rId2"/>
          <a:stretch>
            <a:fillRect/>
          </a:stretch>
        </p:blipFill>
        <p:spPr>
          <a:xfrm>
            <a:off x="9147220" y="-93518"/>
            <a:ext cx="3168202" cy="2682005"/>
          </a:xfrm>
          <a:prstGeom prst="rect">
            <a:avLst/>
          </a:prstGeom>
          <a:effectLst>
            <a:softEdge rad="635000"/>
          </a:effectLst>
        </p:spPr>
      </p:pic>
      <p:sp>
        <p:nvSpPr>
          <p:cNvPr id="4" name="Content Placeholder 3"/>
          <p:cNvSpPr>
            <a:spLocks noGrp="1"/>
          </p:cNvSpPr>
          <p:nvPr>
            <p:ph idx="1"/>
          </p:nvPr>
        </p:nvSpPr>
        <p:spPr>
          <a:xfrm>
            <a:off x="685800" y="2040013"/>
            <a:ext cx="10820400" cy="4024125"/>
          </a:xfrm>
        </p:spPr>
        <p:txBody>
          <a:bodyPr>
            <a:normAutofit/>
          </a:bodyPr>
          <a:lstStyle/>
          <a:p>
            <a:pPr algn="just"/>
            <a:r>
              <a:rPr lang="en-US" sz="2000" dirty="0">
                <a:latin typeface="Times New Roman" panose="02020603050405020304" pitchFamily="18" charset="0"/>
                <a:cs typeface="Times New Roman" panose="02020603050405020304" pitchFamily="18" charset="0"/>
              </a:rPr>
              <a:t>Assign Mentors </a:t>
            </a:r>
            <a:r>
              <a:rPr lang="en-US" sz="2000" dirty="0" smtClean="0">
                <a:latin typeface="Times New Roman" panose="02020603050405020304" pitchFamily="18" charset="0"/>
                <a:cs typeface="Times New Roman" panose="02020603050405020304" pitchFamily="18" charset="0"/>
              </a:rPr>
              <a:t>Internally: Young </a:t>
            </a:r>
            <a:r>
              <a:rPr lang="en-US" sz="2000" dirty="0">
                <a:latin typeface="Times New Roman" panose="02020603050405020304" pitchFamily="18" charset="0"/>
                <a:cs typeface="Times New Roman" panose="02020603050405020304" pitchFamily="18" charset="0"/>
              </a:rPr>
              <a:t>executives can receive career development, communication, and behavior guidance from senior or encountered staff members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Hold coaching sessions once a </a:t>
            </a:r>
            <a:r>
              <a:rPr lang="en-US" sz="2000" dirty="0" smtClean="0">
                <a:latin typeface="Times New Roman" panose="02020603050405020304" pitchFamily="18" charset="0"/>
                <a:cs typeface="Times New Roman" panose="02020603050405020304" pitchFamily="18" charset="0"/>
              </a:rPr>
              <a:t>month: Specialized </a:t>
            </a:r>
            <a:r>
              <a:rPr lang="en-US" sz="2000" dirty="0">
                <a:latin typeface="Times New Roman" panose="02020603050405020304" pitchFamily="18" charset="0"/>
                <a:cs typeface="Times New Roman" panose="02020603050405020304" pitchFamily="18" charset="0"/>
              </a:rPr>
              <a:t>coaching in areas such as conflict resolution, teamwork, and customer service</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Create </a:t>
            </a:r>
            <a:r>
              <a:rPr lang="en-US" sz="2000" dirty="0">
                <a:latin typeface="Times New Roman" panose="02020603050405020304" pitchFamily="18" charset="0"/>
                <a:cs typeface="Times New Roman" panose="02020603050405020304" pitchFamily="18" charset="0"/>
              </a:rPr>
              <a:t>a </a:t>
            </a:r>
            <a:r>
              <a:rPr lang="en-US" sz="2000" dirty="0" smtClean="0">
                <a:latin typeface="Times New Roman" panose="02020603050405020304" pitchFamily="18" charset="0"/>
                <a:cs typeface="Times New Roman" panose="02020603050405020304" pitchFamily="18" charset="0"/>
              </a:rPr>
              <a:t>program for structured mentoring: Give </a:t>
            </a:r>
            <a:r>
              <a:rPr lang="en-US" sz="2000" dirty="0">
                <a:latin typeface="Times New Roman" panose="02020603050405020304" pitchFamily="18" charset="0"/>
                <a:cs typeface="Times New Roman" panose="02020603050405020304" pitchFamily="18" charset="0"/>
              </a:rPr>
              <a:t>each mentee specific objectives, deadlines, and progress reports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Establish </a:t>
            </a:r>
            <a:r>
              <a:rPr lang="en-US" sz="2000" dirty="0">
                <a:latin typeface="Times New Roman" panose="02020603050405020304" pitchFamily="18" charset="0"/>
                <a:cs typeface="Times New Roman" panose="02020603050405020304" pitchFamily="18" charset="0"/>
              </a:rPr>
              <a:t>a </a:t>
            </a:r>
            <a:r>
              <a:rPr lang="en-US" sz="2000" dirty="0" smtClean="0">
                <a:latin typeface="Times New Roman" panose="02020603050405020304" pitchFamily="18" charset="0"/>
                <a:cs typeface="Times New Roman" panose="02020603050405020304" pitchFamily="18" charset="0"/>
              </a:rPr>
              <a:t>culture of feedback: To </a:t>
            </a:r>
            <a:r>
              <a:rPr lang="en-US" sz="2000" dirty="0">
                <a:latin typeface="Times New Roman" panose="02020603050405020304" pitchFamily="18" charset="0"/>
                <a:cs typeface="Times New Roman" panose="02020603050405020304" pitchFamily="18" charset="0"/>
              </a:rPr>
              <a:t>promote development and accountability, mentors, instructors, and mentees should provide frequent feedback to one another</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Engage HR in </a:t>
            </a:r>
            <a:r>
              <a:rPr lang="en-US" sz="2000" dirty="0" smtClean="0">
                <a:latin typeface="Times New Roman" panose="02020603050405020304" pitchFamily="18" charset="0"/>
                <a:cs typeface="Times New Roman" panose="02020603050405020304" pitchFamily="18" charset="0"/>
              </a:rPr>
              <a:t>progress monitoring: HR </a:t>
            </a:r>
            <a:r>
              <a:rPr lang="en-US" sz="2000" dirty="0">
                <a:latin typeface="Times New Roman" panose="02020603050405020304" pitchFamily="18" charset="0"/>
                <a:cs typeface="Times New Roman" panose="02020603050405020304" pitchFamily="18" charset="0"/>
              </a:rPr>
              <a:t>can monitor the results of mentoring, modify coaching programs, and guarantee alignment with corporate objectives</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Make </a:t>
            </a:r>
            <a:r>
              <a:rPr lang="en-US" sz="2000" dirty="0" smtClean="0">
                <a:latin typeface="Times New Roman" panose="02020603050405020304" pitchFamily="18" charset="0"/>
                <a:cs typeface="Times New Roman" panose="02020603050405020304" pitchFamily="18" charset="0"/>
              </a:rPr>
              <a:t>use of actual work situations: Make </a:t>
            </a:r>
            <a:r>
              <a:rPr lang="en-US" sz="2000" dirty="0">
                <a:latin typeface="Times New Roman" panose="02020603050405020304" pitchFamily="18" charset="0"/>
                <a:cs typeface="Times New Roman" panose="02020603050405020304" pitchFamily="18" charset="0"/>
              </a:rPr>
              <a:t>mentoring and instruction useful and effective by incorporating learning into everyday tasks.</a:t>
            </a:r>
          </a:p>
        </p:txBody>
      </p:sp>
    </p:spTree>
    <p:extLst>
      <p:ext uri="{BB962C8B-B14F-4D97-AF65-F5344CB8AC3E}">
        <p14:creationId xmlns:p14="http://schemas.microsoft.com/office/powerpoint/2010/main" val="418284648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Vapor Trail</Template>
  <TotalTime>2024</TotalTime>
  <Words>1757</Words>
  <Application>Microsoft Office PowerPoint</Application>
  <PresentationFormat>Widescreen</PresentationFormat>
  <Paragraphs>118</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Century Gothic</vt:lpstr>
      <vt:lpstr>Imprint MT Shadow</vt:lpstr>
      <vt:lpstr>Kunstler Script</vt:lpstr>
      <vt:lpstr>Times New Roman</vt:lpstr>
      <vt:lpstr>Wingdings</vt:lpstr>
      <vt:lpstr>Vapor Trail</vt:lpstr>
      <vt:lpstr>Coaching and mentoring for capability building at RSL</vt:lpstr>
      <vt:lpstr>Content List</vt:lpstr>
      <vt:lpstr>Introduction</vt:lpstr>
      <vt:lpstr>Current issues at RSL</vt:lpstr>
      <vt:lpstr>Understanding coaching and mentoring</vt:lpstr>
      <vt:lpstr>Benefits of coaching and mentoring</vt:lpstr>
      <vt:lpstr>Relevance to RSL</vt:lpstr>
      <vt:lpstr>Recommended coaching model</vt:lpstr>
      <vt:lpstr>Coaching &amp; mentoring actions for RSL</vt:lpstr>
      <vt:lpstr>Expected outcomes</vt:lpstr>
      <vt:lpstr>Challenges in implementing coaching &amp; mentoring</vt:lpstr>
      <vt:lpstr>Overcoming implementation challenges</vt:lpstr>
      <vt:lpstr>Success indicators for RSL</vt:lpstr>
      <vt:lpstr>Conclusion and recommendation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Accounting and Decision-Making in Marketing</dc:title>
  <dc:creator>Microsoft account</dc:creator>
  <cp:lastModifiedBy>Microsoft account</cp:lastModifiedBy>
  <cp:revision>96</cp:revision>
  <dcterms:created xsi:type="dcterms:W3CDTF">2024-10-22T08:39:33Z</dcterms:created>
  <dcterms:modified xsi:type="dcterms:W3CDTF">2025-05-13T14:24:18Z</dcterms:modified>
</cp:coreProperties>
</file>

<file path=docProps/thumbnail.jpeg>
</file>